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89" r:id="rId2"/>
    <p:sldId id="434" r:id="rId3"/>
    <p:sldId id="406" r:id="rId4"/>
    <p:sldId id="407" r:id="rId5"/>
    <p:sldId id="409" r:id="rId6"/>
    <p:sldId id="410" r:id="rId7"/>
    <p:sldId id="411" r:id="rId8"/>
    <p:sldId id="342" r:id="rId9"/>
    <p:sldId id="420" r:id="rId10"/>
    <p:sldId id="421" r:id="rId11"/>
    <p:sldId id="404" r:id="rId12"/>
    <p:sldId id="403" r:id="rId13"/>
    <p:sldId id="435" r:id="rId14"/>
    <p:sldId id="408" r:id="rId15"/>
    <p:sldId id="416" r:id="rId16"/>
    <p:sldId id="417" r:id="rId17"/>
    <p:sldId id="418" r:id="rId18"/>
    <p:sldId id="423" r:id="rId19"/>
    <p:sldId id="422" r:id="rId20"/>
    <p:sldId id="424" r:id="rId21"/>
    <p:sldId id="425" r:id="rId22"/>
    <p:sldId id="426" r:id="rId23"/>
    <p:sldId id="430" r:id="rId24"/>
    <p:sldId id="431" r:id="rId25"/>
    <p:sldId id="432" r:id="rId26"/>
    <p:sldId id="428" r:id="rId27"/>
  </p:sldIdLst>
  <p:sldSz cx="9144000" cy="6858000" type="screen4x3"/>
  <p:notesSz cx="6669088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3D3EA"/>
    <a:srgbClr val="0000CC"/>
    <a:srgbClr val="FFCCFF"/>
    <a:srgbClr val="8989FF"/>
    <a:srgbClr val="000000"/>
    <a:srgbClr val="6666FF"/>
    <a:srgbClr val="6699FF"/>
    <a:srgbClr val="FFFF00"/>
    <a:srgbClr val="1C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5596" autoAdjust="0"/>
  </p:normalViewPr>
  <p:slideViewPr>
    <p:cSldViewPr>
      <p:cViewPr varScale="1">
        <p:scale>
          <a:sx n="59" d="100"/>
          <a:sy n="59" d="100"/>
        </p:scale>
        <p:origin x="128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57012438662554E-2"/>
          <c:y val="2.5833647130992305E-2"/>
          <c:w val="0.9123316215907793"/>
          <c:h val="0.61451925035012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27834672274824E-3"/>
                  <c:y val="3.07681200605956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27834672274824E-3"/>
                  <c:y val="6.1536240121192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3069586680687068E-3"/>
                  <c:y val="3.0768120060596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12.2</c:v>
                </c:pt>
                <c:pt idx="1">
                  <c:v>14.5</c:v>
                </c:pt>
                <c:pt idx="2">
                  <c:v>10.5</c:v>
                </c:pt>
                <c:pt idx="3">
                  <c:v>9.5</c:v>
                </c:pt>
                <c:pt idx="4">
                  <c:v>14</c:v>
                </c:pt>
                <c:pt idx="5">
                  <c:v>4.7</c:v>
                </c:pt>
                <c:pt idx="6">
                  <c:v>9.5</c:v>
                </c:pt>
                <c:pt idx="7">
                  <c:v>6.7</c:v>
                </c:pt>
                <c:pt idx="8">
                  <c:v>8</c:v>
                </c:pt>
                <c:pt idx="9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441606160"/>
        <c:axId val="-1441602896"/>
      </c:barChart>
      <c:catAx>
        <c:axId val="-144160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1602896"/>
        <c:crosses val="autoZero"/>
        <c:auto val="1"/>
        <c:lblAlgn val="ctr"/>
        <c:lblOffset val="100"/>
        <c:noMultiLvlLbl val="0"/>
      </c:catAx>
      <c:valAx>
        <c:axId val="-1441602896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1606160"/>
        <c:crosses val="autoZero"/>
        <c:crossBetween val="between"/>
        <c:majorUnit val="20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50800" dist="50800" dir="5400000" sx="16000" sy="16000" algn="ctr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57012438662554E-2"/>
          <c:y val="2.5833647130992305E-2"/>
          <c:w val="0.9123316215907793"/>
          <c:h val="0.61451925035012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27834672274824E-3"/>
                  <c:y val="3.07681200605956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27834672274824E-3"/>
                  <c:y val="6.1536240121192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3069586680687068E-3"/>
                  <c:y val="3.0768120060596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14.3</c:v>
                </c:pt>
                <c:pt idx="1">
                  <c:v>14.4</c:v>
                </c:pt>
                <c:pt idx="2">
                  <c:v>18.2</c:v>
                </c:pt>
                <c:pt idx="3">
                  <c:v>18.899999999999999</c:v>
                </c:pt>
                <c:pt idx="4">
                  <c:v>21.7</c:v>
                </c:pt>
                <c:pt idx="5">
                  <c:v>25.4</c:v>
                </c:pt>
                <c:pt idx="6">
                  <c:v>23.2</c:v>
                </c:pt>
                <c:pt idx="7">
                  <c:v>29.6</c:v>
                </c:pt>
                <c:pt idx="8">
                  <c:v>30.5</c:v>
                </c:pt>
                <c:pt idx="9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341842624"/>
        <c:axId val="-1341845344"/>
      </c:barChart>
      <c:catAx>
        <c:axId val="-13418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1845344"/>
        <c:crosses val="autoZero"/>
        <c:auto val="1"/>
        <c:lblAlgn val="ctr"/>
        <c:lblOffset val="100"/>
        <c:noMultiLvlLbl val="0"/>
      </c:catAx>
      <c:valAx>
        <c:axId val="-1341845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1842624"/>
        <c:crosses val="autoZero"/>
        <c:crossBetween val="between"/>
        <c:majorUnit val="20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50800" dist="50800" dir="5400000" sx="16000" sy="16000" algn="ctr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57012438662554E-2"/>
          <c:y val="2.5833647130992305E-2"/>
          <c:w val="0.9123316215907793"/>
          <c:h val="0.61451925035012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27834672274824E-3"/>
                  <c:y val="3.07681200605956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27834672274824E-3"/>
                  <c:y val="6.1536240121192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3069586680687068E-3"/>
                  <c:y val="3.0768120060596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12.2</c:v>
                </c:pt>
                <c:pt idx="1">
                  <c:v>14.5</c:v>
                </c:pt>
                <c:pt idx="2">
                  <c:v>10.5</c:v>
                </c:pt>
                <c:pt idx="3">
                  <c:v>9.5</c:v>
                </c:pt>
                <c:pt idx="4">
                  <c:v>14</c:v>
                </c:pt>
                <c:pt idx="5">
                  <c:v>4.7</c:v>
                </c:pt>
                <c:pt idx="6">
                  <c:v>9.5</c:v>
                </c:pt>
                <c:pt idx="7">
                  <c:v>6.7</c:v>
                </c:pt>
                <c:pt idx="8">
                  <c:v>8</c:v>
                </c:pt>
                <c:pt idx="9">
                  <c:v>10.5</c:v>
                </c:pt>
                <c:pt idx="10">
                  <c:v>14.3</c:v>
                </c:pt>
                <c:pt idx="11">
                  <c:v>14.4</c:v>
                </c:pt>
                <c:pt idx="12">
                  <c:v>18.2</c:v>
                </c:pt>
                <c:pt idx="13">
                  <c:v>18.899999999999999</c:v>
                </c:pt>
                <c:pt idx="14">
                  <c:v>21.7</c:v>
                </c:pt>
                <c:pt idx="15">
                  <c:v>25.4</c:v>
                </c:pt>
                <c:pt idx="16">
                  <c:v>23.2</c:v>
                </c:pt>
                <c:pt idx="17">
                  <c:v>29.6</c:v>
                </c:pt>
                <c:pt idx="18">
                  <c:v>30.5</c:v>
                </c:pt>
                <c:pt idx="19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1341843168"/>
        <c:axId val="-1341844800"/>
      </c:barChart>
      <c:catAx>
        <c:axId val="-134184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1844800"/>
        <c:crosses val="autoZero"/>
        <c:auto val="1"/>
        <c:lblAlgn val="ctr"/>
        <c:lblOffset val="100"/>
        <c:noMultiLvlLbl val="0"/>
      </c:catAx>
      <c:valAx>
        <c:axId val="-134184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1843168"/>
        <c:crosses val="autoZero"/>
        <c:crossBetween val="between"/>
        <c:majorUnit val="20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50800" dist="50800" dir="5400000" sx="16000" sy="16000" algn="ctr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58F2-8FFC-475F-AB18-C18CA3937F70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25902-25F8-4F3B-88AB-8ABA6070A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C9444-27AD-45DA-8147-63BC13CD6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92C0E-AACF-4C69-896B-1511C35900C2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92C0E-AACF-4C69-896B-1511C35900C2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1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C8B5-E8ED-4449-9E0D-ACAC29136773}" type="datetimeFigureOut">
              <a:rPr lang="en-US" smtClean="0"/>
              <a:pPr/>
              <a:t>04.03.2020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6D8A-1B68-4A2E-8780-488FE484D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ee.org/papers-and-publications/publications/college-profiles/15EngineeringbytheNumbersPart1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w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international.com/news/the-rise-of-women-in-stem-in-the-arab-worl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93399-9F0F-43A1-9707-4CDA5FB62E01}" type="slidenum">
              <a:rPr lang="sr-Latn-CS"/>
              <a:pPr>
                <a:defRPr/>
              </a:pPr>
              <a:t>1</a:t>
            </a:fld>
            <a:endParaRPr lang="sr-Latn-CS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0868" y="2368548"/>
            <a:ext cx="8493125" cy="171380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sr-Latn-RS" sz="3600" b="1" dirty="0"/>
              <a:t>ŽENE U OBLASTI INŽENJERSVA I TEHNOLOŠKI TRENDOVI – </a:t>
            </a:r>
          </a:p>
          <a:p>
            <a:pPr>
              <a:buNone/>
            </a:pPr>
            <a:r>
              <a:rPr lang="sr-Latn-RS" sz="3600" b="1" dirty="0"/>
              <a:t>DA LI SE NEŠTO MENJA?</a:t>
            </a:r>
            <a:endParaRPr lang="en-US" sz="3600" b="1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-1728788" y="2860675"/>
            <a:ext cx="9144001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>
              <a:latin typeface="Comic Sans MS" panose="030F0702030302020204" pitchFamily="66" charset="0"/>
            </a:endParaRPr>
          </a:p>
        </p:txBody>
      </p:sp>
      <p:pic>
        <p:nvPicPr>
          <p:cNvPr id="4101" name="Picture 8" descr="image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4224"/>
            <a:ext cx="1199006" cy="118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logo elf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4" y="4828932"/>
            <a:ext cx="1749381" cy="18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89421" y="-13585"/>
            <a:ext cx="9144000" cy="17462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2103438" y="4130675"/>
            <a:ext cx="5487987" cy="224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sz="3200" b="1" dirty="0">
                <a:cs typeface="Calibri" panose="020F0502020204030204" pitchFamily="34" charset="0"/>
              </a:rPr>
              <a:t>Prof. </a:t>
            </a:r>
            <a:r>
              <a:rPr lang="sr-Latn-RS" sz="3200" b="1" dirty="0" smtClean="0">
                <a:cs typeface="Calibri" panose="020F0502020204030204" pitchFamily="34" charset="0"/>
              </a:rPr>
              <a:t>dr</a:t>
            </a:r>
            <a:r>
              <a:rPr lang="sr-Latn-RS" sz="3200" b="1" dirty="0">
                <a:cs typeface="Calibri" panose="020F0502020204030204" pitchFamily="34" charset="0"/>
              </a:rPr>
              <a:t>. Vera Marković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r-Latn-RS" sz="2400" dirty="0">
              <a:cs typeface="Calibri" panose="020F0502020204030204" pitchFamily="34" charset="0"/>
            </a:endParaRPr>
          </a:p>
          <a:p>
            <a:pPr>
              <a:buNone/>
            </a:pPr>
            <a:r>
              <a:rPr lang="sr-Latn-RS" sz="2400" b="1" dirty="0"/>
              <a:t>Elektronski fakultet</a:t>
            </a:r>
          </a:p>
          <a:p>
            <a:pPr>
              <a:buNone/>
            </a:pPr>
            <a:r>
              <a:rPr lang="sr-Latn-RS" sz="2400" b="1" dirty="0"/>
              <a:t>Univerzitet u Nišu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sz="2400" dirty="0" smtClean="0">
                <a:cs typeface="Calibri" panose="020F0502020204030204" pitchFamily="34" charset="0"/>
              </a:rPr>
              <a:t>E-mail</a:t>
            </a:r>
            <a:r>
              <a:rPr lang="sr-Latn-RS" sz="2400" dirty="0">
                <a:cs typeface="Calibri" panose="020F0502020204030204" pitchFamily="34" charset="0"/>
              </a:rPr>
              <a:t>: vera.</a:t>
            </a:r>
            <a:r>
              <a:rPr lang="en-US" sz="2400" dirty="0">
                <a:cs typeface="Calibri" panose="020F0502020204030204" pitchFamily="34" charset="0"/>
              </a:rPr>
              <a:t>m</a:t>
            </a:r>
            <a:r>
              <a:rPr lang="sr-Latn-RS" sz="2400" dirty="0">
                <a:cs typeface="Calibri" panose="020F0502020204030204" pitchFamily="34" charset="0"/>
              </a:rPr>
              <a:t>arkovic</a:t>
            </a:r>
            <a:r>
              <a:rPr lang="en-US" sz="2400" dirty="0">
                <a:cs typeface="Calibri" panose="020F0502020204030204" pitchFamily="34" charset="0"/>
              </a:rPr>
              <a:t>@elfak.ni.ac.rs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51648" y="222743"/>
            <a:ext cx="453548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200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Naučno-stručna konferencija </a:t>
            </a:r>
            <a:br>
              <a:rPr lang="sr-Latn-RS" sz="2200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sr-Latn-R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„ŽENE U INŽENJERSTVU“</a:t>
            </a:r>
            <a:br>
              <a:rPr lang="sr-Latn-R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sr-Latn-R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mart 2020, Beograd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jina-znak-veliki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4" y="224985"/>
            <a:ext cx="1722438" cy="93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www.sits.org.rs/img/headerimg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1898" r="89625" b="37926"/>
          <a:stretch/>
        </p:blipFill>
        <p:spPr bwMode="auto">
          <a:xfrm>
            <a:off x="7072472" y="309585"/>
            <a:ext cx="1396682" cy="823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4013" y="117931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dirty="0" smtClean="0">
                <a:solidFill>
                  <a:schemeClr val="bg1"/>
                </a:solidFill>
              </a:rPr>
              <a:t>Savez inženjera i tehničara Srbije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717" y="121911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b="1" dirty="0" smtClean="0">
                <a:solidFill>
                  <a:schemeClr val="bg1"/>
                </a:solidFill>
              </a:rPr>
              <a:t>Inžejerska akademija Srbije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01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90500" y="1057167"/>
            <a:ext cx="8763000" cy="4495997"/>
            <a:chOff x="-188253" y="3310140"/>
            <a:chExt cx="12519677" cy="4239637"/>
          </a:xfrm>
        </p:grpSpPr>
        <p:graphicFrame>
          <p:nvGraphicFramePr>
            <p:cNvPr id="5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8018145"/>
                </p:ext>
              </p:extLst>
            </p:nvPr>
          </p:nvGraphicFramePr>
          <p:xfrm>
            <a:off x="-188253" y="3310140"/>
            <a:ext cx="12519677" cy="42396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34"/>
            <p:cNvSpPr txBox="1">
              <a:spLocks noChangeArrowheads="1"/>
            </p:cNvSpPr>
            <p:nvPr/>
          </p:nvSpPr>
          <p:spPr bwMode="gray">
            <a:xfrm rot="16200000">
              <a:off x="-920940" y="4617671"/>
              <a:ext cx="1871900" cy="40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200"/>
                </a:spcBef>
                <a:buClr>
                  <a:srgbClr val="E69A30"/>
                </a:buClr>
                <a:buFont typeface="Arial" pitchFamily="34" charset="0"/>
                <a:buChar char="●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ts val="1200"/>
                </a:spcBef>
                <a:buClr>
                  <a:srgbClr val="E69A30"/>
                </a:buClr>
                <a:buFont typeface="Arial" pitchFamily="34" charset="0"/>
                <a:buChar char="●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ts val="1200"/>
                </a:spcBef>
                <a:buClr>
                  <a:srgbClr val="E69A30"/>
                </a:buClr>
                <a:buSzPct val="100000"/>
                <a:buFont typeface="Arial" pitchFamily="34" charset="0"/>
                <a:buChar char="●"/>
                <a:defRPr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800" b="1" dirty="0">
                  <a:solidFill>
                    <a:srgbClr val="000000"/>
                  </a:solidFill>
                  <a:latin typeface="Verdana" pitchFamily="34" charset="0"/>
                </a:rPr>
                <a:t>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1200" y="4419600"/>
            <a:ext cx="8000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Procentualna </a:t>
            </a:r>
            <a:r>
              <a:rPr lang="de-DE" sz="2000" dirty="0"/>
              <a:t>zastupljenost </a:t>
            </a:r>
            <a:r>
              <a:rPr lang="sr-Latn-RS" sz="2000" dirty="0" smtClean="0"/>
              <a:t>devojaka</a:t>
            </a:r>
            <a:r>
              <a:rPr lang="de-DE" sz="2000" dirty="0" smtClean="0"/>
              <a:t> </a:t>
            </a:r>
            <a:r>
              <a:rPr lang="sr-Latn-RS" sz="2000" dirty="0" smtClean="0"/>
              <a:t>pri upisu na Elek</a:t>
            </a:r>
            <a:r>
              <a:rPr lang="de-DE" sz="2000" dirty="0" smtClean="0"/>
              <a:t>tronsk</a:t>
            </a:r>
            <a:r>
              <a:rPr lang="sr-Latn-RS" sz="2000" dirty="0" smtClean="0"/>
              <a:t>i</a:t>
            </a:r>
            <a:r>
              <a:rPr lang="de-DE" sz="2000" dirty="0" smtClean="0"/>
              <a:t> fakultet </a:t>
            </a:r>
            <a:r>
              <a:rPr lang="de-DE" sz="2000" dirty="0"/>
              <a:t>u Nišu u periodu od </a:t>
            </a:r>
            <a:r>
              <a:rPr lang="sr-Latn-RS" sz="2000" dirty="0" smtClean="0"/>
              <a:t>2010</a:t>
            </a:r>
            <a:r>
              <a:rPr lang="de-DE" sz="2000" dirty="0" smtClean="0"/>
              <a:t>. </a:t>
            </a:r>
            <a:r>
              <a:rPr lang="de-DE" sz="2000" dirty="0"/>
              <a:t>do </a:t>
            </a:r>
            <a:r>
              <a:rPr lang="de-DE" sz="2000" dirty="0" smtClean="0"/>
              <a:t>20</a:t>
            </a:r>
            <a:r>
              <a:rPr lang="sr-Latn-RS" sz="2000" dirty="0" smtClean="0"/>
              <a:t>19</a:t>
            </a:r>
            <a:r>
              <a:rPr lang="de-DE" sz="2000" dirty="0" smtClean="0"/>
              <a:t>. godine</a:t>
            </a:r>
            <a:r>
              <a:rPr lang="sr-Latn-RS" sz="2000" dirty="0"/>
              <a:t>, </a:t>
            </a:r>
            <a:r>
              <a:rPr lang="sr-Latn-RS" sz="2000" dirty="0" smtClean="0"/>
              <a:t>ukupno </a:t>
            </a:r>
            <a:r>
              <a:rPr lang="sr-Latn-RS" sz="2000" dirty="0"/>
              <a:t>za sve smerove/module</a:t>
            </a:r>
          </a:p>
          <a:p>
            <a:pPr algn="l"/>
            <a:endParaRPr lang="sr-Latn-RS" sz="2000" dirty="0"/>
          </a:p>
          <a:p>
            <a:pPr algn="l"/>
            <a:r>
              <a:rPr lang="de-DE" sz="2000" dirty="0" smtClean="0"/>
              <a:t>P</a:t>
            </a:r>
            <a:r>
              <a:rPr lang="sr-Latn-RS" sz="2000" dirty="0"/>
              <a:t>rosečna p</a:t>
            </a:r>
            <a:r>
              <a:rPr lang="de-DE" sz="2000" dirty="0"/>
              <a:t>rocentualna zastupljenost</a:t>
            </a:r>
            <a:r>
              <a:rPr lang="sr-Latn-RS" sz="2000" dirty="0"/>
              <a:t>: </a:t>
            </a:r>
            <a:r>
              <a:rPr lang="sr-Latn-RS" sz="2000" b="1" dirty="0" smtClean="0"/>
              <a:t>22.8%</a:t>
            </a:r>
            <a:endParaRPr lang="sr-Latn-RS" sz="2000" b="1" dirty="0"/>
          </a:p>
          <a:p>
            <a:pPr algn="l"/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33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/>
              <a:t>Druga </a:t>
            </a:r>
            <a:r>
              <a:rPr lang="sr-Latn-RS" sz="2000" i="1" dirty="0"/>
              <a:t>dekada 21. veka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253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90500" y="605183"/>
            <a:ext cx="8763000" cy="4495997"/>
            <a:chOff x="-188253" y="3310140"/>
            <a:chExt cx="12519677" cy="4239637"/>
          </a:xfrm>
        </p:grpSpPr>
        <p:graphicFrame>
          <p:nvGraphicFramePr>
            <p:cNvPr id="5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1320078"/>
                </p:ext>
              </p:extLst>
            </p:nvPr>
          </p:nvGraphicFramePr>
          <p:xfrm>
            <a:off x="-188253" y="3310140"/>
            <a:ext cx="12519677" cy="42396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34"/>
            <p:cNvSpPr txBox="1">
              <a:spLocks noChangeArrowheads="1"/>
            </p:cNvSpPr>
            <p:nvPr/>
          </p:nvSpPr>
          <p:spPr bwMode="gray">
            <a:xfrm rot="16200000">
              <a:off x="-920940" y="4617671"/>
              <a:ext cx="1871900" cy="40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200"/>
                </a:spcBef>
                <a:buClr>
                  <a:srgbClr val="E69A30"/>
                </a:buClr>
                <a:buFont typeface="Arial" pitchFamily="34" charset="0"/>
                <a:buChar char="●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ts val="1200"/>
                </a:spcBef>
                <a:buClr>
                  <a:srgbClr val="E69A30"/>
                </a:buClr>
                <a:buFont typeface="Arial" pitchFamily="34" charset="0"/>
                <a:buChar char="●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ts val="1200"/>
                </a:spcBef>
                <a:buClr>
                  <a:srgbClr val="E69A30"/>
                </a:buClr>
                <a:buSzPct val="100000"/>
                <a:buFont typeface="Arial" pitchFamily="34" charset="0"/>
                <a:buChar char="●"/>
                <a:defRPr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800" b="1" dirty="0">
                  <a:solidFill>
                    <a:srgbClr val="000000"/>
                  </a:solidFill>
                  <a:latin typeface="Verdana" pitchFamily="34" charset="0"/>
                </a:rPr>
                <a:t>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4343400"/>
            <a:ext cx="8000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Procentualna </a:t>
            </a:r>
            <a:r>
              <a:rPr lang="de-DE" sz="2000" dirty="0"/>
              <a:t>zastupljenost </a:t>
            </a:r>
            <a:r>
              <a:rPr lang="sr-Latn-RS" sz="2000" dirty="0" smtClean="0"/>
              <a:t>devojaka</a:t>
            </a:r>
            <a:r>
              <a:rPr lang="de-DE" sz="2000" dirty="0" smtClean="0"/>
              <a:t> </a:t>
            </a:r>
            <a:r>
              <a:rPr lang="sr-Latn-RS" sz="2000" dirty="0" smtClean="0"/>
              <a:t>pri upisu na Elek</a:t>
            </a:r>
            <a:r>
              <a:rPr lang="de-DE" sz="2000" dirty="0" smtClean="0"/>
              <a:t>tronsk</a:t>
            </a:r>
            <a:r>
              <a:rPr lang="sr-Latn-RS" sz="2000" dirty="0" smtClean="0"/>
              <a:t>i</a:t>
            </a:r>
            <a:r>
              <a:rPr lang="de-DE" sz="2000" dirty="0" smtClean="0"/>
              <a:t> fakultet </a:t>
            </a:r>
            <a:r>
              <a:rPr lang="de-DE" sz="2000" dirty="0"/>
              <a:t>u Nišu u periodu od </a:t>
            </a:r>
            <a:r>
              <a:rPr lang="sr-Latn-RS" sz="2000" dirty="0" smtClean="0"/>
              <a:t>2000</a:t>
            </a:r>
            <a:r>
              <a:rPr lang="de-DE" sz="2000" dirty="0" smtClean="0"/>
              <a:t>. </a:t>
            </a:r>
            <a:r>
              <a:rPr lang="de-DE" sz="2000" dirty="0"/>
              <a:t>do </a:t>
            </a:r>
            <a:r>
              <a:rPr lang="de-DE" sz="2000" dirty="0" smtClean="0"/>
              <a:t>20</a:t>
            </a:r>
            <a:r>
              <a:rPr lang="sr-Latn-RS" sz="2000" dirty="0" smtClean="0"/>
              <a:t>19</a:t>
            </a:r>
            <a:r>
              <a:rPr lang="de-DE" sz="2000" dirty="0" smtClean="0"/>
              <a:t>. godine</a:t>
            </a:r>
            <a:r>
              <a:rPr lang="sr-Latn-RS" sz="2000" dirty="0" smtClean="0"/>
              <a:t>, ukupno za sve smerove/module</a:t>
            </a:r>
          </a:p>
          <a:p>
            <a:pPr algn="l"/>
            <a:endParaRPr lang="sr-Latn-RS" sz="2000" dirty="0"/>
          </a:p>
          <a:p>
            <a:pPr algn="l"/>
            <a:r>
              <a:rPr lang="sr-Latn-RS" sz="2000" dirty="0" smtClean="0"/>
              <a:t>Prosek za dvadesetogodišnji period: </a:t>
            </a:r>
            <a:r>
              <a:rPr lang="sr-Latn-RS" sz="2000" b="1" dirty="0" smtClean="0"/>
              <a:t>16.4% </a:t>
            </a:r>
          </a:p>
          <a:p>
            <a:pPr algn="l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670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876800"/>
            <a:ext cx="90678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endParaRPr lang="sr-Latn-R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00150" y="1371600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b="1" dirty="0" smtClean="0"/>
              <a:t>Koliko uspešno stižemo do diplome: </a:t>
            </a:r>
            <a:r>
              <a:rPr lang="sr-Latn-RS" dirty="0" smtClean="0"/>
              <a:t>Procenat diplomiranih studentkinja u odnosu na ukupan broj diplomiranih studenata i poredjenje sa procentom pri upisu iste generacije </a:t>
            </a:r>
            <a:endParaRPr lang="en-US" dirty="0" smtClean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67577"/>
              </p:ext>
            </p:extLst>
          </p:nvPr>
        </p:nvGraphicFramePr>
        <p:xfrm>
          <a:off x="990600" y="3124199"/>
          <a:ext cx="7239000" cy="2508740"/>
        </p:xfrm>
        <a:graphic>
          <a:graphicData uri="http://schemas.openxmlformats.org/drawingml/2006/table">
            <a:tbl>
              <a:tblPr/>
              <a:tblGrid>
                <a:gridCol w="1600200"/>
                <a:gridCol w="1981200"/>
                <a:gridCol w="1524000"/>
                <a:gridCol w="2133600"/>
              </a:tblGrid>
              <a:tr h="75613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sr-Latn-RS" sz="2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Godina upisa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latin typeface="+mn-lt"/>
                        </a:rPr>
                        <a:t>Udeo devojaka pri upisu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sr-Latn-RS" sz="2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Godina diplomiranja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latin typeface="+mn-lt"/>
                        </a:rPr>
                        <a:t>Udeo devojaka medju diplomiranima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4777"/>
            <a:ext cx="1376377" cy="13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8" b="13798"/>
          <a:stretch/>
        </p:blipFill>
        <p:spPr>
          <a:xfrm>
            <a:off x="11545" y="381000"/>
            <a:ext cx="9144000" cy="3962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876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Katedra za telekomunikacije</a:t>
            </a:r>
          </a:p>
          <a:p>
            <a:r>
              <a:rPr lang="sr-Latn-RS" dirty="0" smtClean="0"/>
              <a:t>profesorke: </a:t>
            </a:r>
            <a:r>
              <a:rPr lang="sr-Latn-RS" dirty="0"/>
              <a:t>50% </a:t>
            </a:r>
            <a:endParaRPr lang="sr-Latn-RS" dirty="0" smtClean="0"/>
          </a:p>
          <a:p>
            <a:r>
              <a:rPr lang="sr-Latn-RS" dirty="0" smtClean="0"/>
              <a:t>asistentkinje 63%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620000" cy="5791200"/>
          </a:xfrm>
        </p:spPr>
        <p:txBody>
          <a:bodyPr>
            <a:normAutofit/>
          </a:bodyPr>
          <a:lstStyle/>
          <a:p>
            <a:endParaRPr lang="sr-Latn-RS" sz="2400" dirty="0"/>
          </a:p>
          <a:p>
            <a:pPr lvl="0"/>
            <a:endParaRPr lang="sr-Latn-RS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32138" y="3040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41519"/>
              </p:ext>
            </p:extLst>
          </p:nvPr>
        </p:nvGraphicFramePr>
        <p:xfrm>
          <a:off x="1409700" y="1219200"/>
          <a:ext cx="6324600" cy="4191000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1386840">
                <a:tc>
                  <a:txBody>
                    <a:bodyPr/>
                    <a:lstStyle/>
                    <a:p>
                      <a:pPr indent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sr-Latn-RS" sz="2400" dirty="0" smtClean="0">
                        <a:latin typeface="Times Roman YU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RS" sz="2400" b="1" dirty="0" smtClean="0">
                          <a:latin typeface="Times Roman YU"/>
                          <a:ea typeface="Times New Roman"/>
                          <a:cs typeface="Times New Roman"/>
                        </a:rPr>
                        <a:t>Zastupljenost na rukovodećim pozicijama:</a:t>
                      </a:r>
                    </a:p>
                    <a:p>
                      <a:pPr indent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 smtClean="0">
                        <a:latin typeface="Times Roman Y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r-Latn-RS" sz="2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Dve</a:t>
                      </a:r>
                      <a:r>
                        <a:rPr lang="sr-Latn-RS" sz="2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prodekanice</a:t>
                      </a:r>
                      <a:r>
                        <a:rPr lang="sr-Latn-RS" sz="2400" dirty="0" smtClean="0">
                          <a:latin typeface="+mn-lt"/>
                          <a:ea typeface="Times New Roman"/>
                          <a:cs typeface="Times New Roman"/>
                        </a:rPr>
                        <a:t> u istoriji Elektronskog fakulteta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r-Latn-RS" sz="2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Nijedna</a:t>
                      </a:r>
                      <a:r>
                        <a:rPr lang="sr-Latn-RS" sz="2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r-Latn-R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dekanica</a:t>
                      </a:r>
                      <a:r>
                        <a:rPr lang="sr-Latn-RS" sz="2400" dirty="0" smtClean="0">
                          <a:latin typeface="+mn-lt"/>
                          <a:ea typeface="Times New Roman"/>
                          <a:cs typeface="Times New Roman"/>
                        </a:rPr>
                        <a:t> u istoriji fakulteta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r-Latn-RS" sz="2400" b="1" dirty="0" smtClean="0"/>
                    </a:p>
                    <a:p>
                      <a:pPr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2400" b="1" dirty="0" smtClean="0"/>
                        <a:t>Nijedna</a:t>
                      </a:r>
                      <a:r>
                        <a:rPr lang="sr-Latn-RS" sz="2400" dirty="0" smtClean="0"/>
                        <a:t> </a:t>
                      </a:r>
                      <a:r>
                        <a:rPr lang="sr-Latn-RS" sz="2400" b="1" dirty="0" smtClean="0"/>
                        <a:t>rektorka</a:t>
                      </a:r>
                      <a:r>
                        <a:rPr lang="sr-Latn-RS" sz="2400" dirty="0" smtClean="0"/>
                        <a:t> u istoriji niškog univerziteta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3"/>
          <a:stretch/>
        </p:blipFill>
        <p:spPr>
          <a:xfrm>
            <a:off x="436944" y="1347961"/>
            <a:ext cx="8422511" cy="5236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69891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400" dirty="0" smtClean="0"/>
              <a:t>Izvor: </a:t>
            </a:r>
            <a:r>
              <a:rPr lang="en-US" sz="1400" dirty="0">
                <a:hlinkClick r:id="rId3"/>
              </a:rPr>
              <a:t>https://www.asee.org/papers-and-publications/publications/college-profiles/15EngineeringbytheNumbersPart1.pdf</a:t>
            </a:r>
            <a:endParaRPr lang="en-US" sz="1400" dirty="0"/>
          </a:p>
          <a:p>
            <a:pPr algn="r"/>
            <a:r>
              <a:rPr lang="sr-Latn-RS" sz="1400" dirty="0" smtClean="0"/>
              <a:t>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Statistika iz nekih drugih zemalja</a:t>
            </a:r>
          </a:p>
          <a:p>
            <a:pPr algn="just"/>
            <a:r>
              <a:rPr lang="sr-Latn-RS" sz="3200" b="1" dirty="0" smtClean="0">
                <a:solidFill>
                  <a:srgbClr val="FF0000"/>
                </a:solidFill>
              </a:rPr>
              <a:t>SAD </a:t>
            </a:r>
            <a:r>
              <a:rPr lang="sr-Latn-RS" b="1" dirty="0" smtClean="0">
                <a:solidFill>
                  <a:srgbClr val="FF0000"/>
                </a:solidFill>
              </a:rPr>
              <a:t>(</a:t>
            </a:r>
            <a:r>
              <a:rPr lang="sr-Latn-RS" b="1" dirty="0" smtClean="0">
                <a:solidFill>
                  <a:srgbClr val="FF0000"/>
                </a:solidFill>
              </a:rPr>
              <a:t>2015) </a:t>
            </a:r>
            <a:r>
              <a:rPr lang="sr-Latn-RS" sz="1800" b="1" dirty="0" smtClean="0"/>
              <a:t>procenat stečenih diploma </a:t>
            </a:r>
            <a:r>
              <a:rPr lang="sr-Latn-RS" sz="1800" b="1" dirty="0" smtClean="0">
                <a:solidFill>
                  <a:srgbClr val="FF0000"/>
                </a:solidFill>
              </a:rPr>
              <a:t>osnovnih</a:t>
            </a:r>
            <a:r>
              <a:rPr lang="sr-Latn-RS" sz="1800" b="1" dirty="0" smtClean="0"/>
              <a:t> studija inženjerstva po oblastima, ukupno </a:t>
            </a:r>
            <a:r>
              <a:rPr lang="sr-Latn-RS" sz="1800" b="1" dirty="0" smtClean="0">
                <a:solidFill>
                  <a:srgbClr val="FF0000"/>
                </a:solidFill>
              </a:rPr>
              <a:t>19.9%</a:t>
            </a:r>
            <a:endParaRPr lang="sr-Latn-RS" sz="1800" b="1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797"/>
          <a:stretch/>
        </p:blipFill>
        <p:spPr>
          <a:xfrm>
            <a:off x="609600" y="1383506"/>
            <a:ext cx="8265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 smtClean="0">
                <a:solidFill>
                  <a:srgbClr val="FF0000"/>
                </a:solidFill>
              </a:rPr>
              <a:t>SAD</a:t>
            </a:r>
          </a:p>
          <a:p>
            <a:pPr algn="just"/>
            <a:r>
              <a:rPr lang="sr-Latn-RS" b="1" dirty="0" smtClean="0">
                <a:solidFill>
                  <a:srgbClr val="FF0000"/>
                </a:solidFill>
              </a:rPr>
              <a:t>(2015) </a:t>
            </a:r>
            <a:r>
              <a:rPr lang="sr-Latn-RS" sz="1800" b="1" dirty="0" smtClean="0"/>
              <a:t>procenat stečenih diploma </a:t>
            </a:r>
            <a:r>
              <a:rPr lang="sr-Latn-RS" sz="1800" b="1" dirty="0" smtClean="0">
                <a:solidFill>
                  <a:srgbClr val="FF0000"/>
                </a:solidFill>
              </a:rPr>
              <a:t>master </a:t>
            </a:r>
            <a:r>
              <a:rPr lang="sr-Latn-RS" sz="1800" b="1" dirty="0" smtClean="0"/>
              <a:t>studija inženjerstva po oblastima, ukupno </a:t>
            </a:r>
            <a:r>
              <a:rPr lang="sr-Latn-RS" sz="1800" b="1" dirty="0" smtClean="0">
                <a:solidFill>
                  <a:srgbClr val="FF0000"/>
                </a:solidFill>
              </a:rPr>
              <a:t>25.2%</a:t>
            </a:r>
            <a:endParaRPr lang="sr-Latn-RS" sz="1800" b="1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797"/>
          <a:stretch/>
        </p:blipFill>
        <p:spPr>
          <a:xfrm>
            <a:off x="383093" y="1752600"/>
            <a:ext cx="8377813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solidFill>
                  <a:srgbClr val="FF0000"/>
                </a:solidFill>
              </a:rPr>
              <a:t>SAD</a:t>
            </a:r>
          </a:p>
          <a:p>
            <a:pPr algn="just"/>
            <a:r>
              <a:rPr lang="sr-Latn-RS" sz="2800" b="1" dirty="0" smtClean="0">
                <a:solidFill>
                  <a:srgbClr val="FF0000"/>
                </a:solidFill>
              </a:rPr>
              <a:t>(2015)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Latn-RS" sz="1800" b="1" dirty="0" smtClean="0"/>
              <a:t>procenat stečenih diploma </a:t>
            </a:r>
            <a:r>
              <a:rPr lang="sr-Latn-RS" sz="1800" b="1" dirty="0" smtClean="0">
                <a:solidFill>
                  <a:srgbClr val="FF0000"/>
                </a:solidFill>
              </a:rPr>
              <a:t>doktorskih </a:t>
            </a:r>
            <a:r>
              <a:rPr lang="sr-Latn-RS" sz="1800" b="1" dirty="0" smtClean="0"/>
              <a:t>studija inženjerstva po oblastima, ukupno </a:t>
            </a:r>
            <a:r>
              <a:rPr lang="sr-Latn-RS" sz="1800" b="1" dirty="0" smtClean="0">
                <a:solidFill>
                  <a:srgbClr val="FF0000"/>
                </a:solidFill>
              </a:rPr>
              <a:t>23.1%</a:t>
            </a:r>
            <a:endParaRPr lang="sr-Latn-RS" sz="1800" b="1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3600" b="1" dirty="0" smtClean="0">
                <a:solidFill>
                  <a:srgbClr val="FF0000"/>
                </a:solidFill>
              </a:rPr>
              <a:t>SAD</a:t>
            </a:r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(2018) - </a:t>
            </a:r>
            <a:r>
              <a:rPr lang="sr-Latn-RS" sz="2400" dirty="0" smtClean="0"/>
              <a:t>Statistički </a:t>
            </a:r>
            <a:r>
              <a:rPr lang="sr-Latn-RS" sz="2400" dirty="0"/>
              <a:t>podaci SWE (Society of Women Engineers), </a:t>
            </a:r>
            <a:r>
              <a:rPr lang="en-US" sz="1800" dirty="0">
                <a:hlinkClick r:id="rId2"/>
              </a:rPr>
              <a:t>https://swe.org</a:t>
            </a:r>
            <a:r>
              <a:rPr lang="en-US" sz="1800" dirty="0" smtClean="0">
                <a:hlinkClick r:id="rId2"/>
              </a:rPr>
              <a:t>/</a:t>
            </a:r>
            <a:endParaRPr lang="sr-Latn-RS" sz="1800" dirty="0" smtClean="0"/>
          </a:p>
          <a:p>
            <a:pPr marL="0" indent="0">
              <a:buNone/>
            </a:pPr>
            <a:endParaRPr lang="sr-Latn-RS" sz="1800" dirty="0"/>
          </a:p>
          <a:p>
            <a:r>
              <a:rPr lang="sr-Latn-RS" sz="2400" dirty="0" smtClean="0"/>
              <a:t>Svega </a:t>
            </a:r>
            <a:r>
              <a:rPr lang="sr-Latn-RS" sz="2400" b="1" dirty="0" smtClean="0"/>
              <a:t>8%</a:t>
            </a:r>
            <a:r>
              <a:rPr lang="sr-Latn-RS" sz="2400" dirty="0" smtClean="0"/>
              <a:t> devojaka se opredeljuje za STEM (</a:t>
            </a:r>
            <a:r>
              <a:rPr lang="sr-Latn-RS" sz="2400" i="1" dirty="0"/>
              <a:t>Science, Technology, Engineering, Mathematics</a:t>
            </a:r>
            <a:r>
              <a:rPr lang="sr-Latn-RS" sz="2400" dirty="0"/>
              <a:t>) </a:t>
            </a:r>
            <a:r>
              <a:rPr lang="sr-Latn-RS" sz="2400" dirty="0" smtClean="0"/>
              <a:t>studije, za razliku od </a:t>
            </a:r>
            <a:r>
              <a:rPr lang="sr-Latn-RS" sz="2400" b="1" dirty="0" smtClean="0"/>
              <a:t>27%</a:t>
            </a:r>
            <a:r>
              <a:rPr lang="sr-Latn-RS" sz="2400" dirty="0" smtClean="0"/>
              <a:t> mladića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r-Latn-RS" sz="2400" dirty="0" smtClean="0"/>
              <a:t>Preko </a:t>
            </a:r>
            <a:r>
              <a:rPr lang="sr-Latn-RS" sz="2400" b="1" dirty="0"/>
              <a:t>32% </a:t>
            </a:r>
            <a:r>
              <a:rPr lang="sr-Latn-RS" sz="2400" dirty="0"/>
              <a:t>studentkinja</a:t>
            </a:r>
            <a:r>
              <a:rPr lang="sr-Latn-RS" sz="2400" b="1" dirty="0"/>
              <a:t> </a:t>
            </a:r>
            <a:r>
              <a:rPr lang="sr-Latn-RS" sz="2400" dirty="0"/>
              <a:t>napušta </a:t>
            </a:r>
            <a:r>
              <a:rPr lang="sr-Latn-RS" sz="2400" b="1" dirty="0"/>
              <a:t>STEM</a:t>
            </a:r>
            <a:r>
              <a:rPr lang="sr-Latn-RS" sz="2400" dirty="0"/>
              <a:t> programe na </a:t>
            </a:r>
            <a:r>
              <a:rPr lang="sr-Latn-RS" sz="2400" dirty="0" smtClean="0"/>
              <a:t>fakultetima pre diplomiranja</a:t>
            </a:r>
            <a:endParaRPr lang="sr-Latn-RS" sz="2400" dirty="0"/>
          </a:p>
          <a:p>
            <a:r>
              <a:rPr lang="sr-Latn-RS" sz="2400" dirty="0" smtClean="0"/>
              <a:t>Samo </a:t>
            </a:r>
            <a:r>
              <a:rPr lang="sr-Latn-RS" sz="2400" b="1" dirty="0"/>
              <a:t>30%</a:t>
            </a:r>
            <a:r>
              <a:rPr lang="sr-Latn-RS" sz="2400" dirty="0"/>
              <a:t> žena koje steknu diplomu inženjerstva, obavlja profesiju inženjera </a:t>
            </a:r>
            <a:r>
              <a:rPr lang="sr-Latn-RS" sz="2400" b="1" dirty="0"/>
              <a:t>20 godina </a:t>
            </a:r>
            <a:r>
              <a:rPr lang="sr-Latn-RS" sz="2400" b="1" dirty="0" smtClean="0"/>
              <a:t>kasnije </a:t>
            </a:r>
            <a:r>
              <a:rPr lang="sr-Latn-RS" sz="2400" dirty="0" smtClean="0"/>
              <a:t>(svega</a:t>
            </a:r>
            <a:r>
              <a:rPr lang="sr-Latn-RS" sz="2400" b="1" dirty="0" smtClean="0"/>
              <a:t> 13</a:t>
            </a:r>
            <a:r>
              <a:rPr lang="sr-Latn-RS" sz="2400" b="1" dirty="0"/>
              <a:t>%</a:t>
            </a:r>
            <a:r>
              <a:rPr lang="sr-Latn-RS" sz="2400" dirty="0"/>
              <a:t> </a:t>
            </a:r>
            <a:r>
              <a:rPr lang="sr-Latn-RS" sz="2400" b="1" dirty="0"/>
              <a:t>inženjera</a:t>
            </a:r>
            <a:r>
              <a:rPr lang="sr-Latn-RS" sz="2400" dirty="0"/>
              <a:t> su </a:t>
            </a:r>
            <a:r>
              <a:rPr lang="sr-Latn-RS" sz="2400" dirty="0" smtClean="0"/>
              <a:t>žene) </a:t>
            </a:r>
          </a:p>
          <a:p>
            <a:r>
              <a:rPr lang="sr-Latn-RS" sz="2400" dirty="0" smtClean="0"/>
              <a:t>Žene </a:t>
            </a:r>
            <a:r>
              <a:rPr lang="sr-Latn-RS" sz="2400" dirty="0"/>
              <a:t>inženjeri zarađuju </a:t>
            </a:r>
            <a:r>
              <a:rPr lang="sr-Latn-RS" sz="2400" b="1" dirty="0"/>
              <a:t>10% manje </a:t>
            </a:r>
            <a:r>
              <a:rPr lang="sr-Latn-RS" sz="2400" dirty="0"/>
              <a:t>od muških kolega.</a:t>
            </a:r>
            <a:endParaRPr lang="en-US" sz="2400" dirty="0"/>
          </a:p>
          <a:p>
            <a:r>
              <a:rPr lang="sr-Latn-RS" sz="2400" b="1" dirty="0"/>
              <a:t>61%</a:t>
            </a:r>
            <a:r>
              <a:rPr lang="sr-Latn-RS" sz="2400" dirty="0"/>
              <a:t> anketiranih žena inženjera </a:t>
            </a:r>
            <a:r>
              <a:rPr lang="sr-Latn-RS" sz="2400" dirty="0" smtClean="0"/>
              <a:t>je </a:t>
            </a:r>
            <a:r>
              <a:rPr lang="sr-Latn-RS" sz="2400" dirty="0"/>
              <a:t>izjavilo da se moraju </a:t>
            </a:r>
            <a:r>
              <a:rPr lang="sr-Latn-RS" sz="2400" b="1" dirty="0"/>
              <a:t>neprestano dokazivati ​​kako bi stekle isti nivo priznanja i vrednovanja </a:t>
            </a:r>
            <a:r>
              <a:rPr lang="sr-Latn-RS" sz="2400" dirty="0"/>
              <a:t>kao muške kolege.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Australija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2800" dirty="0" smtClean="0"/>
              <a:t>Zastupljenost žena na studijama inženjerstva je oko </a:t>
            </a:r>
            <a:r>
              <a:rPr lang="sr-Latn-RS" sz="2800" b="1" dirty="0" smtClean="0"/>
              <a:t>14%</a:t>
            </a:r>
          </a:p>
          <a:p>
            <a:pPr marL="0" indent="0">
              <a:buNone/>
            </a:pPr>
            <a:r>
              <a:rPr lang="sr-Latn-RS" sz="2800" dirty="0" smtClean="0"/>
              <a:t>Svega </a:t>
            </a:r>
            <a:r>
              <a:rPr lang="en-US" sz="2800" b="1" dirty="0" smtClean="0"/>
              <a:t>9</a:t>
            </a:r>
            <a:r>
              <a:rPr lang="sr-Latn-RS" sz="2800" b="1" dirty="0" smtClean="0"/>
              <a:t>.</a:t>
            </a:r>
            <a:r>
              <a:rPr lang="en-US" sz="2800" b="1" dirty="0" smtClean="0"/>
              <a:t>6</a:t>
            </a:r>
            <a:r>
              <a:rPr lang="en-US" sz="2800" b="1" dirty="0"/>
              <a:t>%</a:t>
            </a:r>
            <a:r>
              <a:rPr lang="en-US" sz="2800" dirty="0"/>
              <a:t> </a:t>
            </a:r>
            <a:r>
              <a:rPr lang="en-US" sz="2800" dirty="0" err="1"/>
              <a:t>inženjera</a:t>
            </a:r>
            <a:r>
              <a:rPr lang="en-US" sz="2800" dirty="0"/>
              <a:t> u </a:t>
            </a:r>
            <a:r>
              <a:rPr lang="en-US" sz="2800" dirty="0" err="1"/>
              <a:t>Australiji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 smtClean="0"/>
              <a:t>žene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Indija</a:t>
            </a:r>
            <a:endParaRPr lang="sr-Latn-R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2800" dirty="0" smtClean="0"/>
              <a:t>Oko </a:t>
            </a:r>
            <a:r>
              <a:rPr lang="sr-Latn-RS" sz="2800" b="1" dirty="0" smtClean="0"/>
              <a:t>30%</a:t>
            </a:r>
            <a:r>
              <a:rPr lang="sr-Latn-RS" sz="2800" dirty="0" smtClean="0"/>
              <a:t> studenata u oblasti inženjerstva su žene</a:t>
            </a:r>
          </a:p>
          <a:p>
            <a:pPr marL="0" indent="0">
              <a:buNone/>
            </a:pPr>
            <a:endParaRPr lang="sr-Latn-R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Arapske zemlje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2800" dirty="0" smtClean="0"/>
              <a:t>Prema podacima organizacije UNESCO</a:t>
            </a:r>
            <a:r>
              <a:rPr lang="en-US" sz="2800" dirty="0" smtClean="0"/>
              <a:t>, </a:t>
            </a:r>
            <a:r>
              <a:rPr lang="en-US" sz="2800" b="1" dirty="0" smtClean="0"/>
              <a:t>34-57</a:t>
            </a:r>
            <a:r>
              <a:rPr lang="sr-Latn-RS" sz="2800" b="1" dirty="0" smtClean="0"/>
              <a:t>%</a:t>
            </a:r>
            <a:r>
              <a:rPr lang="sr-Latn-RS" sz="2800" dirty="0" smtClean="0"/>
              <a:t> svih diplomiranih studenata u STEM oblastima su žene</a:t>
            </a:r>
          </a:p>
          <a:p>
            <a:pPr marL="0" indent="0">
              <a:buNone/>
            </a:pPr>
            <a:r>
              <a:rPr lang="sr-Latn-RS" sz="2300" dirty="0" smtClean="0"/>
              <a:t>Izvor: </a:t>
            </a:r>
            <a:r>
              <a:rPr lang="en-US" sz="2300" dirty="0">
                <a:hlinkClick r:id="rId2"/>
              </a:rPr>
              <a:t>https://www.studyinternational.com/news/the-rise-of-women-in-stem-in-the-arab-world/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894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5438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SADRŽAJ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Zastupljenost devojaka na Elektronskom fakultetu u Nišu u poslednje tri decenije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Osvrt na podatke iz drugih zemalja</a:t>
            </a:r>
          </a:p>
          <a:p>
            <a:endParaRPr lang="sr-Latn-RS" sz="2400" dirty="0"/>
          </a:p>
          <a:p>
            <a:r>
              <a:rPr lang="sr-Latn-RS" sz="2400" dirty="0" smtClean="0"/>
              <a:t>Uticaj aktuelnih tehnoloških promena na žene u inženjerstvu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3600" b="1" dirty="0" smtClean="0">
                <a:solidFill>
                  <a:srgbClr val="FF0000"/>
                </a:solidFill>
              </a:rPr>
              <a:t>EU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" y="838200"/>
            <a:ext cx="918168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9"/>
            <a:ext cx="9144000" cy="68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0000"/>
                </a:solidFill>
              </a:rPr>
              <a:t>Tehnološke promene/digitalizacija/ četvrta industrijska revolucija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Automatizacija, robotika, </a:t>
            </a:r>
            <a:r>
              <a:rPr lang="sr-Latn-RS" sz="2400" dirty="0" smtClean="0">
                <a:cs typeface="Calibri" panose="020F0502020204030204" pitchFamily="34" charset="0"/>
              </a:rPr>
              <a:t>IoT (</a:t>
            </a:r>
            <a:r>
              <a:rPr lang="sr-Latn-RS" sz="2400" i="1" dirty="0" smtClean="0">
                <a:cs typeface="Calibri" panose="020F0502020204030204" pitchFamily="34" charset="0"/>
              </a:rPr>
              <a:t>Internet of Things</a:t>
            </a:r>
            <a:r>
              <a:rPr lang="sr-Latn-RS" sz="2400" dirty="0" smtClean="0">
                <a:cs typeface="Calibri" panose="020F0502020204030204" pitchFamily="34" charset="0"/>
              </a:rPr>
              <a:t>), ML/AI (</a:t>
            </a:r>
            <a:r>
              <a:rPr lang="sr-Latn-RS" sz="2400" i="1" dirty="0" smtClean="0">
                <a:cs typeface="Calibri" panose="020F0502020204030204" pitchFamily="34" charset="0"/>
              </a:rPr>
              <a:t>Mashine Learning/Artificial Inteligence</a:t>
            </a:r>
            <a:r>
              <a:rPr lang="sr-Latn-RS" sz="2400" dirty="0" smtClean="0">
                <a:cs typeface="Calibri" panose="020F0502020204030204" pitchFamily="34" charset="0"/>
              </a:rPr>
              <a:t>), CPS (</a:t>
            </a:r>
            <a:r>
              <a:rPr lang="sr-Latn-R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Cyber-Physical Systems</a:t>
            </a:r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r-Latn-RS" sz="2400" dirty="0" smtClean="0">
                <a:cs typeface="Calibri" panose="020F0502020204030204" pitchFamily="34" charset="0"/>
              </a:rPr>
              <a:t>itd.</a:t>
            </a:r>
          </a:p>
          <a:p>
            <a:r>
              <a:rPr lang="sr-Latn-RS" sz="2400" dirty="0" smtClean="0"/>
              <a:t>„</a:t>
            </a:r>
            <a:r>
              <a:rPr lang="sr-Latn-RS" sz="2400" b="1" dirty="0" smtClean="0"/>
              <a:t>4IR </a:t>
            </a:r>
            <a:r>
              <a:rPr lang="sr-Latn-RS" sz="2400" b="1" dirty="0"/>
              <a:t>menja svet oko nas, način kako se rešavaju složeni problemi i način kako se medjusobno </a:t>
            </a:r>
            <a:r>
              <a:rPr lang="sr-Latn-RS" sz="2400" b="1" dirty="0" smtClean="0"/>
              <a:t>povezujemo</a:t>
            </a:r>
            <a:r>
              <a:rPr lang="sr-Latn-RS" sz="2400" dirty="0" smtClean="0"/>
              <a:t>“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1"/>
          <a:stretch/>
        </p:blipFill>
        <p:spPr>
          <a:xfrm>
            <a:off x="622300" y="1709208"/>
            <a:ext cx="3454568" cy="2253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1450379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dirty="0">
                <a:latin typeface="+mn-lt"/>
              </a:rPr>
              <a:t>Brze tehnološke promene, sve postaje „smart</a:t>
            </a:r>
            <a:r>
              <a:rPr lang="sr-Latn-RS" dirty="0" smtClean="0">
                <a:latin typeface="+mn-lt"/>
              </a:rPr>
              <a:t>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 smtClean="0">
              <a:latin typeface="+mn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dirty="0" smtClean="0">
                <a:latin typeface="+mn-lt"/>
                <a:cs typeface="Calibri" panose="020F0502020204030204" pitchFamily="34" charset="0"/>
              </a:rPr>
              <a:t>Pomeranje </a:t>
            </a:r>
            <a:r>
              <a:rPr lang="sr-Latn-RS" dirty="0">
                <a:latin typeface="+mn-lt"/>
                <a:cs typeface="Calibri" panose="020F0502020204030204" pitchFamily="34" charset="0"/>
              </a:rPr>
              <a:t>od tradicionalnih industrija ka ekonomijama baziranim na informacionim tehnologijama</a:t>
            </a:r>
          </a:p>
          <a:p>
            <a:pPr algn="l"/>
            <a:endParaRPr lang="sr-Latn-RS" dirty="0" smtClean="0">
              <a:latin typeface="+mn-lt"/>
            </a:endParaRPr>
          </a:p>
          <a:p>
            <a:pPr algn="l"/>
            <a:endParaRPr lang="sr-Latn-RS" dirty="0">
              <a:latin typeface="+mn-lt"/>
            </a:endParaRPr>
          </a:p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6962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Latn-RS" sz="4400" b="1" dirty="0" smtClean="0">
                <a:solidFill>
                  <a:srgbClr val="FF0000"/>
                </a:solidFill>
              </a:rPr>
              <a:t>Kako će nastupajuće tehnološke promene uticati na zastupljenost žena u odgovarajućim profesijama?</a:t>
            </a:r>
            <a:endParaRPr lang="sr-Latn-R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4400" dirty="0" smtClean="0"/>
          </a:p>
          <a:p>
            <a:pPr marL="0" indent="0">
              <a:buNone/>
            </a:pPr>
            <a:r>
              <a:rPr lang="sr-Latn-RS" sz="4400" dirty="0" smtClean="0"/>
              <a:t>Predvidja se da će 4IR znatno promeniti strukturu tržišta rada, da će se pojaviti potreba za novim profesijama, a da će sa druge strane doći do gubitka brojnih radnih mesta zbog automatizacije. </a:t>
            </a:r>
          </a:p>
          <a:p>
            <a:pPr marL="0" indent="0">
              <a:buNone/>
            </a:pPr>
            <a:r>
              <a:rPr lang="sr-Latn-RS" sz="4400" i="1" dirty="0"/>
              <a:t>Industrial Strategy, </a:t>
            </a:r>
            <a:r>
              <a:rPr lang="sr-Latn-RS" sz="4400" i="1" dirty="0" smtClean="0"/>
              <a:t>UK: </a:t>
            </a:r>
            <a:r>
              <a:rPr lang="en-US" sz="4400" dirty="0"/>
              <a:t>“</a:t>
            </a:r>
            <a:r>
              <a:rPr lang="sr-Latn-RS" sz="4400" i="1" dirty="0"/>
              <a:t>W</a:t>
            </a:r>
            <a:r>
              <a:rPr lang="en-US" sz="4400" i="1" dirty="0" err="1"/>
              <a:t>ithin</a:t>
            </a:r>
            <a:r>
              <a:rPr lang="en-US" sz="4400" i="1" dirty="0"/>
              <a:t> two decades, 90% of jobs will require some digital proficiency”</a:t>
            </a:r>
          </a:p>
          <a:p>
            <a:pPr marL="0" indent="0">
              <a:buNone/>
            </a:pPr>
            <a:endParaRPr lang="sr-Latn-RS" sz="4400" dirty="0"/>
          </a:p>
          <a:p>
            <a:pPr marL="0" indent="0">
              <a:buNone/>
            </a:pPr>
            <a:r>
              <a:rPr lang="sr-Latn-RS" sz="4400" dirty="0" smtClean="0"/>
              <a:t>S obzirom da će veoma porasti potrebe za profesijama u STEM oblastima, a da su žene u tim oblastima manje zastupljene, neki izražavaju bojazan da bi uticaj nastupajućih tehnoloških promena mogao biti </a:t>
            </a:r>
            <a:r>
              <a:rPr lang="sr-Latn-RS" sz="4400" b="1" dirty="0" smtClean="0"/>
              <a:t>negativan</a:t>
            </a:r>
            <a:r>
              <a:rPr lang="sr-Latn-RS" sz="4400" dirty="0" smtClean="0"/>
              <a:t> za žene ...</a:t>
            </a:r>
          </a:p>
          <a:p>
            <a:pPr marL="0" indent="0">
              <a:buNone/>
            </a:pPr>
            <a:endParaRPr lang="sr-Latn-RS" sz="6000" dirty="0"/>
          </a:p>
          <a:p>
            <a:pPr marL="0" indent="0">
              <a:buNone/>
            </a:pPr>
            <a:endParaRPr lang="sr-Latn-RS" sz="4400" dirty="0" smtClean="0"/>
          </a:p>
          <a:p>
            <a:pPr marL="0" indent="0">
              <a:buNone/>
            </a:pPr>
            <a:endParaRPr lang="sr-Latn-RS" sz="4400" dirty="0"/>
          </a:p>
          <a:p>
            <a:pPr marL="0" indent="0">
              <a:buNone/>
            </a:pPr>
            <a:endParaRPr lang="sr-Latn-RS" sz="1800" dirty="0"/>
          </a:p>
          <a:p>
            <a:pPr marL="0" indent="0">
              <a:buNone/>
            </a:pPr>
            <a:endParaRPr 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439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8392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400" b="1" i="1" dirty="0" smtClean="0"/>
              <a:t>Prednosti</a:t>
            </a:r>
            <a:r>
              <a:rPr lang="sr-Latn-RS" sz="2400" i="1" dirty="0" smtClean="0"/>
              <a:t> </a:t>
            </a:r>
            <a:r>
              <a:rPr lang="sr-Latn-RS" sz="2400" i="1" dirty="0"/>
              <a:t>koje 4IR može doneti </a:t>
            </a:r>
            <a:r>
              <a:rPr lang="sr-Latn-RS" sz="2400" i="1" dirty="0" smtClean="0"/>
              <a:t>ženama:</a:t>
            </a:r>
            <a:endParaRPr lang="sr-Latn-RS" sz="2400" i="1" dirty="0"/>
          </a:p>
          <a:p>
            <a:pPr>
              <a:buFontTx/>
              <a:buChar char="-"/>
            </a:pPr>
            <a:r>
              <a:rPr lang="sr-Latn-RS" sz="2400" dirty="0" smtClean="0"/>
              <a:t>Digitalizacija </a:t>
            </a:r>
            <a:r>
              <a:rPr lang="sr-Latn-RS" sz="2400" dirty="0"/>
              <a:t>će ženama ponuditi mnoštvo prilika za </a:t>
            </a:r>
            <a:r>
              <a:rPr lang="sr-Latn-RS" sz="2400" b="1" dirty="0"/>
              <a:t>povećanje zapošljivosti, pristup preduzetništvu i izvorima finansiranja </a:t>
            </a:r>
          </a:p>
          <a:p>
            <a:pPr>
              <a:buFontTx/>
              <a:buChar char="-"/>
            </a:pPr>
            <a:r>
              <a:rPr lang="sr-Latn-RS" sz="2400" dirty="0" smtClean="0"/>
              <a:t>Mobilne i digitalne tehnologije nude ženama potencijal da prevazidju neke tradicionalne barijere omogućavajući im </a:t>
            </a:r>
            <a:r>
              <a:rPr lang="sr-Latn-RS" sz="2400" b="1" dirty="0" smtClean="0"/>
              <a:t>fleksibilniji način rada</a:t>
            </a:r>
            <a:r>
              <a:rPr lang="sr-Latn-RS" sz="2400" dirty="0" smtClean="0"/>
              <a:t>, rad na daljinu, lakši pristup izvorima znanja i usavršavanju i sl.</a:t>
            </a:r>
          </a:p>
          <a:p>
            <a:pPr>
              <a:buFontTx/>
              <a:buChar char="-"/>
            </a:pPr>
            <a:r>
              <a:rPr lang="sr-Latn-RS" sz="2400" dirty="0" smtClean="0"/>
              <a:t>Pametne tehnologije zahtevaju </a:t>
            </a:r>
            <a:r>
              <a:rPr lang="sr-Latn-RS" sz="2400" b="1" dirty="0" smtClean="0"/>
              <a:t>interdisciplinarni pristup, kreativnost, kritičko mišljenje, saradnju, timski rad </a:t>
            </a:r>
            <a:r>
              <a:rPr lang="sr-Latn-RS" sz="2400" dirty="0" smtClean="0"/>
              <a:t>itd. </a:t>
            </a:r>
          </a:p>
          <a:p>
            <a:pPr>
              <a:buFontTx/>
              <a:buChar char="-"/>
            </a:pPr>
            <a:r>
              <a:rPr lang="sr-Latn-RS" sz="2400" dirty="0" smtClean="0"/>
              <a:t>Smatra se da su generalno žene superiornije u veštinama koje nazivamo „</a:t>
            </a:r>
            <a:r>
              <a:rPr lang="sr-Latn-RS" sz="2400" b="1" dirty="0" smtClean="0"/>
              <a:t>soft skills</a:t>
            </a:r>
            <a:r>
              <a:rPr lang="sr-Latn-RS" sz="2400" dirty="0" smtClean="0"/>
              <a:t>“ a te će veštine </a:t>
            </a:r>
            <a:r>
              <a:rPr lang="sr-Latn-RS" sz="2400" dirty="0"/>
              <a:t>uz inženjerska i informatička znanja </a:t>
            </a:r>
            <a:r>
              <a:rPr lang="sr-Latn-RS" sz="2400" dirty="0" smtClean="0"/>
              <a:t>imati značajnu ulogu u poslovanju u uslovima 4IR.</a:t>
            </a:r>
          </a:p>
          <a:p>
            <a:pPr>
              <a:buFontTx/>
              <a:buChar char="-"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Generalno, preovladjuje </a:t>
            </a:r>
            <a:r>
              <a:rPr lang="sr-Latn-RS" sz="2400" dirty="0">
                <a:solidFill>
                  <a:srgbClr val="FF0000"/>
                </a:solidFill>
              </a:rPr>
              <a:t>mišljenje da </a:t>
            </a:r>
            <a:r>
              <a:rPr lang="sr-Latn-RS" sz="2400" dirty="0" smtClean="0">
                <a:solidFill>
                  <a:srgbClr val="FF0000"/>
                </a:solidFill>
              </a:rPr>
              <a:t>će primena </a:t>
            </a:r>
            <a:r>
              <a:rPr lang="sr-Latn-RS" sz="2400" dirty="0">
                <a:solidFill>
                  <a:srgbClr val="FF0000"/>
                </a:solidFill>
              </a:rPr>
              <a:t>IT u gotovo svim oblastima rada i života </a:t>
            </a:r>
            <a:r>
              <a:rPr lang="sr-Latn-RS" sz="2400" b="1" dirty="0" smtClean="0">
                <a:solidFill>
                  <a:srgbClr val="FF0000"/>
                </a:solidFill>
              </a:rPr>
              <a:t>otvoriti </a:t>
            </a:r>
            <a:r>
              <a:rPr lang="sr-Latn-RS" sz="2400" b="1" dirty="0">
                <a:solidFill>
                  <a:srgbClr val="FF0000"/>
                </a:solidFill>
              </a:rPr>
              <a:t>nove </a:t>
            </a:r>
            <a:r>
              <a:rPr lang="sr-Latn-RS" sz="2400" b="1" dirty="0" smtClean="0">
                <a:solidFill>
                  <a:srgbClr val="FF0000"/>
                </a:solidFill>
              </a:rPr>
              <a:t>i veće profesionalne </a:t>
            </a:r>
            <a:r>
              <a:rPr lang="sr-Latn-RS" sz="2400" b="1" dirty="0">
                <a:solidFill>
                  <a:srgbClr val="FF0000"/>
                </a:solidFill>
              </a:rPr>
              <a:t>mogućnosti</a:t>
            </a:r>
            <a:r>
              <a:rPr lang="sr-Latn-RS" sz="2400" dirty="0">
                <a:solidFill>
                  <a:srgbClr val="FF0000"/>
                </a:solidFill>
              </a:rPr>
              <a:t> za </a:t>
            </a:r>
            <a:r>
              <a:rPr lang="sr-Latn-RS" sz="2400" dirty="0" smtClean="0">
                <a:solidFill>
                  <a:srgbClr val="FF0000"/>
                </a:solidFill>
              </a:rPr>
              <a:t>žene (</a:t>
            </a:r>
            <a:r>
              <a:rPr lang="sr-Latn-RS" sz="2000" i="1" dirty="0" smtClean="0">
                <a:solidFill>
                  <a:srgbClr val="FF0000"/>
                </a:solidFill>
              </a:rPr>
              <a:t>i interesovanje za studije ...).</a:t>
            </a:r>
            <a:endParaRPr lang="sr-Latn-RS" sz="2000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79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„</a:t>
            </a:r>
            <a:r>
              <a:rPr lang="sr-Latn-RS" dirty="0"/>
              <a:t>Ž</a:t>
            </a:r>
            <a:r>
              <a:rPr lang="de-DE" dirty="0"/>
              <a:t>ene u inženjerstvu </a:t>
            </a:r>
            <a:r>
              <a:rPr lang="sr-Latn-RS" dirty="0"/>
              <a:t>su </a:t>
            </a:r>
            <a:r>
              <a:rPr lang="de-DE" dirty="0"/>
              <a:t>često</a:t>
            </a:r>
            <a:r>
              <a:rPr lang="sr-Latn-RS" dirty="0"/>
              <a:t> </a:t>
            </a:r>
            <a:r>
              <a:rPr lang="sr-Latn-RS" b="1" dirty="0"/>
              <a:t>sposobnije </a:t>
            </a:r>
            <a:r>
              <a:rPr lang="de-DE" b="1" dirty="0"/>
              <a:t>za rešavanje izazova </a:t>
            </a:r>
            <a:r>
              <a:rPr lang="de-DE" dirty="0"/>
              <a:t>u odnosu na njihove muške kolege</a:t>
            </a:r>
            <a:r>
              <a:rPr lang="sr-Latn-RS" dirty="0"/>
              <a:t>,</a:t>
            </a:r>
            <a:r>
              <a:rPr lang="de-DE" b="1" dirty="0"/>
              <a:t> zbog dodatnih</a:t>
            </a:r>
            <a:r>
              <a:rPr lang="sr-Latn-RS" b="1" dirty="0"/>
              <a:t> </a:t>
            </a:r>
            <a:r>
              <a:rPr lang="en-US" b="1" dirty="0" err="1"/>
              <a:t>preprek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sr-Latn-RS" b="1" dirty="0"/>
              <a:t>u životu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već</a:t>
            </a:r>
            <a:r>
              <a:rPr lang="en-US" b="1" dirty="0"/>
              <a:t> </a:t>
            </a:r>
            <a:r>
              <a:rPr lang="en-US" b="1" dirty="0" err="1"/>
              <a:t>uspešno</a:t>
            </a:r>
            <a:r>
              <a:rPr lang="en-US" b="1" dirty="0"/>
              <a:t> </a:t>
            </a:r>
            <a:r>
              <a:rPr lang="en-US" b="1" dirty="0" err="1"/>
              <a:t>savladale</a:t>
            </a:r>
            <a:r>
              <a:rPr lang="sr-Latn-RS" dirty="0"/>
              <a:t>“</a:t>
            </a:r>
            <a:r>
              <a:rPr lang="en-US" dirty="0"/>
              <a:t>.</a:t>
            </a: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0870" r="5302" b="3622"/>
          <a:stretch>
            <a:fillRect/>
          </a:stretch>
        </p:blipFill>
        <p:spPr bwMode="auto">
          <a:xfrm>
            <a:off x="11349" y="152400"/>
            <a:ext cx="915862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8200" y="60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latin typeface="Forte" panose="03060902040502070203" pitchFamily="66" charset="0"/>
              </a:rPr>
              <a:t>Hvala na pažnji!</a:t>
            </a:r>
            <a:endParaRPr lang="en-US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5867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600" dirty="0" err="1"/>
              <a:t>Rodni</a:t>
            </a:r>
            <a:r>
              <a:rPr lang="en-US" sz="2600" dirty="0"/>
              <a:t> </a:t>
            </a:r>
            <a:r>
              <a:rPr lang="en-US" sz="2600" dirty="0" err="1"/>
              <a:t>disbalans</a:t>
            </a:r>
            <a:r>
              <a:rPr lang="en-US" sz="2600" dirty="0"/>
              <a:t> je </a:t>
            </a:r>
            <a:r>
              <a:rPr lang="sr-Latn-RS" sz="2600" dirty="0" smtClean="0"/>
              <a:t>dugo vremena </a:t>
            </a:r>
            <a:r>
              <a:rPr lang="en-US" sz="2600" dirty="0" err="1" smtClean="0"/>
              <a:t>izražen</a:t>
            </a:r>
            <a:r>
              <a:rPr lang="en-US" sz="2600" dirty="0" smtClean="0"/>
              <a:t> </a:t>
            </a:r>
            <a:r>
              <a:rPr lang="en-US" sz="2600" dirty="0"/>
              <a:t>u </a:t>
            </a:r>
            <a:r>
              <a:rPr lang="en-US" sz="2600" dirty="0" err="1"/>
              <a:t>oblasti</a:t>
            </a:r>
            <a:r>
              <a:rPr lang="en-US" sz="2600" dirty="0"/>
              <a:t> </a:t>
            </a:r>
            <a:r>
              <a:rPr lang="en-US" sz="2600" dirty="0" err="1"/>
              <a:t>inženjerskih</a:t>
            </a:r>
            <a:r>
              <a:rPr lang="en-US" sz="2600" dirty="0"/>
              <a:t> </a:t>
            </a:r>
            <a:r>
              <a:rPr lang="en-US" sz="2600" dirty="0" err="1" smtClean="0"/>
              <a:t>nauka</a:t>
            </a:r>
            <a:r>
              <a:rPr lang="sr-Latn-RS" sz="2600" dirty="0" smtClean="0"/>
              <a:t>.</a:t>
            </a:r>
          </a:p>
          <a:p>
            <a:pPr>
              <a:spcBef>
                <a:spcPts val="1200"/>
              </a:spcBef>
            </a:pPr>
            <a:endParaRPr lang="sr-Latn-RS" sz="2600" dirty="0" smtClean="0"/>
          </a:p>
          <a:p>
            <a:r>
              <a:rPr lang="sr-Latn-RS" sz="2600" dirty="0" smtClean="0"/>
              <a:t>Po proceni UN, imajući u vidu razvoj tehnologije, tekuće i buduće globalne potrebe za inženjerskim profesijama, već u ovom trenutku </a:t>
            </a:r>
            <a:r>
              <a:rPr lang="sr-Latn-RS" sz="2600" b="1" dirty="0" smtClean="0"/>
              <a:t>imperativ je da se za tu svrhu iskoriste svi ljudski resursi</a:t>
            </a:r>
            <a:r>
              <a:rPr lang="sr-Latn-RS" sz="2600" dirty="0" smtClean="0"/>
              <a:t>, a tu se pre svega vidi ženski deo populacije.</a:t>
            </a:r>
          </a:p>
          <a:p>
            <a:endParaRPr lang="sr-Latn-RS" sz="2600" dirty="0"/>
          </a:p>
          <a:p>
            <a:r>
              <a:rPr lang="sr-Latn-RS" sz="2600" dirty="0"/>
              <a:t>Radna okruženja sa </a:t>
            </a:r>
            <a:r>
              <a:rPr lang="sr-Latn-RS" sz="2600" dirty="0" smtClean="0"/>
              <a:t>ravnomernošću </a:t>
            </a:r>
            <a:r>
              <a:rPr lang="sr-Latn-RS" sz="2600" dirty="0"/>
              <a:t>polova su bolja jer </a:t>
            </a:r>
            <a:r>
              <a:rPr lang="sr-Latn-RS" sz="2600" b="1" dirty="0"/>
              <a:t>odražavaju stvarni svet</a:t>
            </a:r>
            <a:r>
              <a:rPr lang="sr-Latn-RS" sz="2600" dirty="0"/>
              <a:t>, pružajući izbalansirana mišljenja i raznolikost</a:t>
            </a:r>
            <a:endParaRPr lang="sr-Latn-RS" sz="2600" dirty="0" smtClean="0"/>
          </a:p>
          <a:p>
            <a:endParaRPr lang="sr-Latn-RS" sz="2600" dirty="0"/>
          </a:p>
          <a:p>
            <a:r>
              <a:rPr lang="sr-Latn-RS" sz="2600" dirty="0" smtClean="0"/>
              <a:t>Tema </a:t>
            </a:r>
            <a:r>
              <a:rPr lang="sr-Latn-RS" sz="2600" dirty="0"/>
              <a:t>nije nova: Rad autora od </a:t>
            </a:r>
            <a:r>
              <a:rPr lang="de-DE" sz="2600" dirty="0"/>
              <a:t>pre skoro 20 godina</a:t>
            </a:r>
            <a:r>
              <a:rPr lang="sr-Latn-RS" sz="2600" dirty="0"/>
              <a:t>, </a:t>
            </a:r>
            <a:r>
              <a:rPr lang="de-DE" sz="2600" dirty="0"/>
              <a:t> publikovan pod nazivom </a:t>
            </a:r>
            <a:r>
              <a:rPr lang="sr-Latn-RS" sz="2600" dirty="0"/>
              <a:t>„Žene i studije elektrotehnike“  u časopisu  „Telekomunikacije“, 2001. god</a:t>
            </a:r>
            <a:r>
              <a:rPr lang="sr-Latn-RS" sz="2600" dirty="0" smtClean="0"/>
              <a:t>. </a:t>
            </a:r>
            <a:r>
              <a:rPr lang="sr-Latn-RS" sz="2800" i="1" dirty="0"/>
              <a:t>Mada su s</a:t>
            </a:r>
            <a:r>
              <a:rPr lang="de-DE" sz="2800" i="1" dirty="0"/>
              <a:t>tatističk</a:t>
            </a:r>
            <a:r>
              <a:rPr lang="sr-Latn-RS" sz="2800" i="1" dirty="0"/>
              <a:t>i </a:t>
            </a:r>
            <a:r>
              <a:rPr lang="de-DE" sz="2800" i="1" dirty="0"/>
              <a:t>poda</a:t>
            </a:r>
            <a:r>
              <a:rPr lang="sr-Latn-RS" sz="2800" i="1" dirty="0"/>
              <a:t>ci</a:t>
            </a:r>
            <a:r>
              <a:rPr lang="de-DE" sz="2800" i="1" dirty="0"/>
              <a:t> radjeni na relativno malom uzorku</a:t>
            </a:r>
            <a:r>
              <a:rPr lang="sr-Latn-RS" sz="2800" i="1" dirty="0"/>
              <a:t>, čini se da su u velikoj meri prikazali realno stanje na ovom planu.</a:t>
            </a:r>
            <a:endParaRPr lang="en-US" sz="2800" dirty="0"/>
          </a:p>
          <a:p>
            <a:endParaRPr lang="sr-Latn-RS" sz="2600" dirty="0"/>
          </a:p>
          <a:p>
            <a:pPr marL="0" indent="0">
              <a:spcBef>
                <a:spcPts val="1200"/>
              </a:spcBef>
              <a:buNone/>
            </a:pPr>
            <a:endParaRPr lang="sr-Latn-RS" sz="2400" dirty="0" smtClean="0"/>
          </a:p>
          <a:p>
            <a:endParaRPr lang="sr-Latn-R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2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5791200"/>
          </a:xfrm>
        </p:spPr>
        <p:txBody>
          <a:bodyPr>
            <a:normAutofit/>
          </a:bodyPr>
          <a:lstStyle/>
          <a:p>
            <a:endParaRPr lang="sr-Latn-RS" sz="2400" dirty="0"/>
          </a:p>
          <a:p>
            <a:pPr lvl="0"/>
            <a:r>
              <a:rPr lang="sr-Latn-RS" sz="2400" dirty="0" smtClean="0"/>
              <a:t>U periodu </a:t>
            </a:r>
            <a:r>
              <a:rPr lang="sr-Latn-RS" sz="2400" dirty="0"/>
              <a:t>1990-2000 god. </a:t>
            </a:r>
            <a:r>
              <a:rPr lang="sr-Latn-RS" sz="2400" dirty="0" smtClean="0"/>
              <a:t>u proseku upisivalo se </a:t>
            </a:r>
            <a:r>
              <a:rPr lang="sr-Latn-RS" sz="2400" b="1" dirty="0" smtClean="0"/>
              <a:t>15% devojaka</a:t>
            </a:r>
            <a:r>
              <a:rPr lang="sr-Latn-RS" sz="2400" dirty="0" smtClean="0"/>
              <a:t>.</a:t>
            </a:r>
            <a:endParaRPr lang="en-US" sz="2400" dirty="0"/>
          </a:p>
          <a:p>
            <a:pPr lvl="0"/>
            <a:r>
              <a:rPr lang="sr-Latn-RS" sz="2400" dirty="0" smtClean="0"/>
              <a:t>Devojke su bile </a:t>
            </a:r>
            <a:r>
              <a:rPr lang="sr-Latn-RS" sz="2400" b="1" dirty="0" smtClean="0"/>
              <a:t>uspešnije </a:t>
            </a:r>
            <a:r>
              <a:rPr lang="sr-Latn-RS" sz="2400" b="1" dirty="0"/>
              <a:t>u studiranju </a:t>
            </a:r>
            <a:r>
              <a:rPr lang="sr-Latn-RS" sz="2400" dirty="0"/>
              <a:t>u poredjenju sa </a:t>
            </a:r>
            <a:r>
              <a:rPr lang="sr-Latn-RS" sz="2400" dirty="0" smtClean="0"/>
              <a:t>muškim kolegama – udeo ženskog pola medju apsolventima bio je veći nego udeo medju brucošima 5 godina ranije (</a:t>
            </a:r>
            <a:r>
              <a:rPr lang="sr-Latn-RS" sz="2400" i="1" dirty="0" smtClean="0">
                <a:solidFill>
                  <a:srgbClr val="0000CC"/>
                </a:solidFill>
              </a:rPr>
              <a:t>npr. 1997 bilo je </a:t>
            </a:r>
            <a:r>
              <a:rPr lang="sr-Latn-RS" sz="2400" b="1" i="1" dirty="0" smtClean="0">
                <a:solidFill>
                  <a:srgbClr val="0000CC"/>
                </a:solidFill>
              </a:rPr>
              <a:t>25%</a:t>
            </a:r>
            <a:r>
              <a:rPr lang="sr-Latn-RS" sz="2400" i="1" dirty="0" smtClean="0">
                <a:solidFill>
                  <a:srgbClr val="0000CC"/>
                </a:solidFill>
              </a:rPr>
              <a:t> devojaka medju </a:t>
            </a:r>
            <a:r>
              <a:rPr lang="sr-Latn-RS" sz="2400" i="1" dirty="0">
                <a:solidFill>
                  <a:srgbClr val="0000CC"/>
                </a:solidFill>
              </a:rPr>
              <a:t>apsolventima, </a:t>
            </a:r>
            <a:r>
              <a:rPr lang="sr-Latn-RS" sz="2400" i="1" dirty="0" smtClean="0">
                <a:solidFill>
                  <a:srgbClr val="0000CC"/>
                </a:solidFill>
              </a:rPr>
              <a:t>a 1992 </a:t>
            </a:r>
            <a:r>
              <a:rPr lang="sr-Latn-RS" sz="2400" i="1" dirty="0">
                <a:solidFill>
                  <a:srgbClr val="0000CC"/>
                </a:solidFill>
              </a:rPr>
              <a:t>upisano je </a:t>
            </a:r>
            <a:r>
              <a:rPr lang="sr-Latn-RS" sz="2400" b="1" i="1" dirty="0">
                <a:solidFill>
                  <a:srgbClr val="0000CC"/>
                </a:solidFill>
              </a:rPr>
              <a:t>16%</a:t>
            </a:r>
            <a:r>
              <a:rPr lang="sr-Latn-RS" sz="2400" i="1" dirty="0">
                <a:solidFill>
                  <a:srgbClr val="0000CC"/>
                </a:solidFill>
              </a:rPr>
              <a:t> </a:t>
            </a:r>
            <a:r>
              <a:rPr lang="sr-Latn-RS" sz="2400" i="1" dirty="0" smtClean="0">
                <a:solidFill>
                  <a:srgbClr val="0000CC"/>
                </a:solidFill>
              </a:rPr>
              <a:t>devojaka</a:t>
            </a:r>
            <a:r>
              <a:rPr lang="sr-Latn-RS" sz="2400" dirty="0" smtClean="0"/>
              <a:t>)</a:t>
            </a:r>
            <a:endParaRPr lang="en-US" sz="2400" dirty="0"/>
          </a:p>
          <a:p>
            <a:pPr lvl="0"/>
            <a:r>
              <a:rPr lang="sr-Latn-RS" sz="2400" dirty="0" smtClean="0"/>
              <a:t>Udeo </a:t>
            </a:r>
            <a:r>
              <a:rPr lang="sr-Latn-RS" sz="2400" dirty="0"/>
              <a:t>pripadnica ženskog pola medju </a:t>
            </a:r>
            <a:r>
              <a:rPr lang="sr-Latn-RS" sz="2400" b="1" dirty="0" smtClean="0"/>
              <a:t>nagradjenim studentima </a:t>
            </a:r>
            <a:r>
              <a:rPr lang="sr-Latn-RS" sz="2400" dirty="0" smtClean="0"/>
              <a:t>za uspeh u studiranju takodje je veći nego što je odnos pri upisu (</a:t>
            </a:r>
            <a:r>
              <a:rPr lang="sr-Latn-RS" sz="2400" i="1" dirty="0" smtClean="0">
                <a:solidFill>
                  <a:srgbClr val="0000CC"/>
                </a:solidFill>
              </a:rPr>
              <a:t>npr. 1997 medju nagradjenima je bilo </a:t>
            </a:r>
            <a:r>
              <a:rPr lang="sr-Latn-RS" sz="2400" b="1" i="1" dirty="0" smtClean="0">
                <a:solidFill>
                  <a:srgbClr val="0000CC"/>
                </a:solidFill>
              </a:rPr>
              <a:t>36% </a:t>
            </a:r>
            <a:r>
              <a:rPr lang="sr-Latn-RS" sz="2400" i="1" dirty="0" smtClean="0">
                <a:solidFill>
                  <a:srgbClr val="0000CC"/>
                </a:solidFill>
              </a:rPr>
              <a:t>devojaka, a pri upisu iste generacije </a:t>
            </a:r>
            <a:r>
              <a:rPr lang="sr-Latn-RS" sz="2400" b="1" i="1" dirty="0" smtClean="0">
                <a:solidFill>
                  <a:srgbClr val="0000CC"/>
                </a:solidFill>
              </a:rPr>
              <a:t>16%</a:t>
            </a:r>
            <a:r>
              <a:rPr lang="sr-Latn-RS" sz="2400" i="1" dirty="0" smtClean="0">
                <a:solidFill>
                  <a:srgbClr val="0000CC"/>
                </a:solidFill>
              </a:rPr>
              <a:t>)   </a:t>
            </a:r>
            <a:endParaRPr lang="en-US" sz="2400" b="1" i="1" dirty="0">
              <a:solidFill>
                <a:srgbClr val="0000CC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0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91200"/>
          </a:xfrm>
        </p:spPr>
        <p:txBody>
          <a:bodyPr>
            <a:normAutofit/>
          </a:bodyPr>
          <a:lstStyle/>
          <a:p>
            <a:pPr lvl="0"/>
            <a:r>
              <a:rPr lang="sr-Latn-RS" sz="2400" dirty="0" smtClean="0"/>
              <a:t>U poredjenju sa proporcijom pri upisu, zastupljenost žena u okviru </a:t>
            </a:r>
            <a:r>
              <a:rPr lang="sr-Latn-RS" sz="2400" b="1" dirty="0" smtClean="0"/>
              <a:t>nastavnog osoblja </a:t>
            </a:r>
            <a:r>
              <a:rPr lang="sr-Latn-RS" sz="2400" dirty="0"/>
              <a:t>Elektronskog </a:t>
            </a:r>
            <a:r>
              <a:rPr lang="sr-Latn-RS" sz="2400" dirty="0" smtClean="0"/>
              <a:t>fakulteta </a:t>
            </a:r>
            <a:r>
              <a:rPr lang="sr-Latn-RS" sz="2400" dirty="0"/>
              <a:t>u </a:t>
            </a:r>
            <a:r>
              <a:rPr lang="sr-Latn-RS" sz="2400" dirty="0" smtClean="0"/>
              <a:t>Nišu bila je znatno veća, posebno kod mladjih generacija (saradnička zvanja) </a:t>
            </a:r>
          </a:p>
          <a:p>
            <a:pPr lvl="0"/>
            <a:endParaRPr lang="sr-Latn-RS" sz="2400" dirty="0"/>
          </a:p>
          <a:p>
            <a:pPr lvl="0"/>
            <a:endParaRPr lang="sr-Latn-RS" sz="2400" dirty="0" smtClean="0"/>
          </a:p>
          <a:p>
            <a:pPr lvl="0"/>
            <a:endParaRPr lang="sr-Latn-RS" sz="2400" dirty="0"/>
          </a:p>
          <a:p>
            <a:pPr lvl="0"/>
            <a:endParaRPr lang="sr-Latn-RS" sz="2400" dirty="0" smtClean="0"/>
          </a:p>
          <a:p>
            <a:pPr lvl="0"/>
            <a:endParaRPr lang="sr-Latn-RS" sz="2400" dirty="0"/>
          </a:p>
          <a:p>
            <a:pPr lvl="0"/>
            <a:endParaRPr lang="sr-Latn-RS" sz="2400" dirty="0" smtClean="0"/>
          </a:p>
          <a:p>
            <a:pPr lvl="0"/>
            <a:endParaRPr lang="sr-Latn-RS" sz="2400" dirty="0"/>
          </a:p>
          <a:p>
            <a:pPr lvl="0"/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84734"/>
              </p:ext>
            </p:extLst>
          </p:nvPr>
        </p:nvGraphicFramePr>
        <p:xfrm>
          <a:off x="1524000" y="2743200"/>
          <a:ext cx="53340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8941"/>
                <a:gridCol w="2865059"/>
              </a:tblGrid>
              <a:tr h="12192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Zvanje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Procentualna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zastupljenost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pripadnica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ženskog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pola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Redovni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profesor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16,2 %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Vanredni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profesor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23,8 %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Docent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17,6 %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</a:rPr>
                        <a:t>Asistent</a:t>
                      </a:r>
                      <a:endParaRPr lang="en-US" sz="2000" b="1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31,1 %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Asistent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pripravnik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37,1  %</a:t>
                      </a:r>
                      <a:endParaRPr lang="en-US" sz="2000" b="1" dirty="0">
                        <a:effectLst/>
                        <a:latin typeface="Times Roman YU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32138" y="3040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6477000" cy="5791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r-Latn-RS" sz="2400" dirty="0" smtClean="0"/>
              <a:t>Osim statistike, u radu iz 2001. godina dat je prilog pokušajima da se objasne </a:t>
            </a:r>
            <a:r>
              <a:rPr lang="sr-Latn-RS" sz="2400" b="1" dirty="0" smtClean="0"/>
              <a:t>razlozi za manje opredeljivanje devojaka za profesiju inženjera</a:t>
            </a:r>
            <a:r>
              <a:rPr lang="sr-Latn-RS" sz="2400" dirty="0" smtClean="0"/>
              <a:t>, počev od uticaja roditelja i sredine do usvajanja tradicionalnih društvenih uloga, nedostatka samouverenosti i sl. </a:t>
            </a:r>
          </a:p>
          <a:p>
            <a:pPr marL="0" indent="0">
              <a:spcBef>
                <a:spcPts val="1200"/>
              </a:spcBef>
              <a:buNone/>
            </a:pPr>
            <a:endParaRPr lang="sr-Latn-R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sr-Latn-RS" sz="2400" dirty="0" smtClean="0"/>
              <a:t>Medjutim, u </a:t>
            </a:r>
            <a:r>
              <a:rPr lang="sr-Latn-RS" sz="2400" dirty="0"/>
              <a:t>ovom radu je fokus pomeren ka traženju odgovora na pitanje: </a:t>
            </a:r>
            <a:r>
              <a:rPr lang="sr-Latn-RS" sz="2400" b="1" dirty="0" smtClean="0"/>
              <a:t>Da </a:t>
            </a:r>
            <a:r>
              <a:rPr lang="sr-Latn-RS" sz="2400" b="1" dirty="0"/>
              <a:t>li se </a:t>
            </a:r>
            <a:r>
              <a:rPr lang="sr-Latn-RS" sz="2400" b="1" dirty="0" smtClean="0"/>
              <a:t>poslednjih decenija nešto </a:t>
            </a:r>
            <a:r>
              <a:rPr lang="sr-Latn-RS" sz="2400" b="1" dirty="0"/>
              <a:t>promenilo </a:t>
            </a:r>
            <a:r>
              <a:rPr lang="sr-Latn-RS" sz="2400" b="1" dirty="0" smtClean="0"/>
              <a:t>i </a:t>
            </a:r>
            <a:r>
              <a:rPr lang="sr-Latn-RS" sz="2400" b="1" dirty="0"/>
              <a:t>kakvi su trendovi </a:t>
            </a:r>
            <a:r>
              <a:rPr lang="sr-Latn-RS" sz="2400" b="1" dirty="0" smtClean="0"/>
              <a:t>s </a:t>
            </a:r>
            <a:r>
              <a:rPr lang="sr-Latn-RS" sz="2400" b="1" dirty="0"/>
              <a:t>obzirom na </a:t>
            </a:r>
            <a:r>
              <a:rPr lang="sr-Latn-RS" sz="2400" b="1" dirty="0" smtClean="0"/>
              <a:t>trenutne velike tehnološke promene?</a:t>
            </a:r>
            <a:r>
              <a:rPr lang="sr-Latn-R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9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5791200" cy="144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RS" sz="2400" b="1" dirty="0" smtClean="0"/>
              <a:t>Koliko se devojaka opredeljuje da studira </a:t>
            </a:r>
          </a:p>
          <a:p>
            <a:pPr marL="0" lvl="0" indent="0">
              <a:buNone/>
            </a:pPr>
            <a:r>
              <a:rPr lang="sr-Latn-RS" sz="2400" dirty="0" smtClean="0"/>
              <a:t>na </a:t>
            </a:r>
            <a:r>
              <a:rPr lang="sr-Latn-RS" sz="2400" dirty="0"/>
              <a:t>Elektronskom fakultetu u </a:t>
            </a:r>
            <a:r>
              <a:rPr lang="sr-Latn-RS" sz="2400" dirty="0" smtClean="0"/>
              <a:t>Nišu </a:t>
            </a:r>
          </a:p>
          <a:p>
            <a:pPr marL="0" lvl="0" indent="0">
              <a:buNone/>
            </a:pPr>
            <a:r>
              <a:rPr lang="sr-Latn-RS" sz="2400" dirty="0" smtClean="0"/>
              <a:t>– pre i sada?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5792821" cy="38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387966"/>
              </p:ext>
            </p:extLst>
          </p:nvPr>
        </p:nvGraphicFramePr>
        <p:xfrm>
          <a:off x="1219200" y="759691"/>
          <a:ext cx="573080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Chart" r:id="rId4" imgW="2933645" imgH="2057400" progId="MSGraph.Chart.8">
                  <p:embed/>
                </p:oleObj>
              </mc:Choice>
              <mc:Fallback>
                <p:oleObj name="Chart" r:id="rId4" imgW="2933645" imgH="20574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67" t="6871" r="6029" b="7381"/>
                      <a:stretch>
                        <a:fillRect/>
                      </a:stretch>
                    </p:blipFill>
                    <p:spPr bwMode="auto">
                      <a:xfrm>
                        <a:off x="1219200" y="759691"/>
                        <a:ext cx="5730805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953000"/>
            <a:ext cx="800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Procentualna </a:t>
            </a:r>
            <a:r>
              <a:rPr lang="de-DE" sz="2000" dirty="0"/>
              <a:t>zastupljenost </a:t>
            </a:r>
            <a:r>
              <a:rPr lang="sr-Latn-RS" sz="2000" dirty="0" smtClean="0"/>
              <a:t>devojaka</a:t>
            </a:r>
            <a:r>
              <a:rPr lang="de-DE" sz="2000" dirty="0" smtClean="0"/>
              <a:t> </a:t>
            </a:r>
            <a:r>
              <a:rPr lang="sr-Latn-RS" sz="2000" dirty="0" smtClean="0"/>
              <a:t>pri upisu na Elek</a:t>
            </a:r>
            <a:r>
              <a:rPr lang="de-DE" sz="2000" dirty="0" smtClean="0"/>
              <a:t>tronsk</a:t>
            </a:r>
            <a:r>
              <a:rPr lang="sr-Latn-RS" sz="2000" dirty="0" smtClean="0"/>
              <a:t>i</a:t>
            </a:r>
            <a:r>
              <a:rPr lang="de-DE" sz="2000" dirty="0" smtClean="0"/>
              <a:t> fakultet </a:t>
            </a:r>
            <a:r>
              <a:rPr lang="de-DE" sz="2000" dirty="0"/>
              <a:t>u Nišu u periodu od </a:t>
            </a:r>
            <a:r>
              <a:rPr lang="de-DE" sz="2000" b="1" dirty="0"/>
              <a:t>1991</a:t>
            </a:r>
            <a:r>
              <a:rPr lang="de-DE" sz="2000" dirty="0"/>
              <a:t>. do </a:t>
            </a:r>
            <a:r>
              <a:rPr lang="de-DE" sz="2000" b="1" dirty="0"/>
              <a:t>2000</a:t>
            </a:r>
            <a:r>
              <a:rPr lang="de-DE" sz="2000" dirty="0"/>
              <a:t>. </a:t>
            </a:r>
            <a:r>
              <a:rPr lang="de-DE" sz="2000" dirty="0" smtClean="0"/>
              <a:t>godine</a:t>
            </a:r>
            <a:r>
              <a:rPr lang="sr-Latn-RS" sz="2000" dirty="0" smtClean="0"/>
              <a:t>: prosečno </a:t>
            </a:r>
            <a:r>
              <a:rPr lang="sr-Latn-RS" sz="2000" b="1" dirty="0" smtClean="0"/>
              <a:t>15.0%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/>
              <a:t>Pre više od dve decenije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81229" y="535709"/>
            <a:ext cx="8781541" cy="4495997"/>
            <a:chOff x="-188251" y="3319224"/>
            <a:chExt cx="12546167" cy="4239637"/>
          </a:xfrm>
          <a:solidFill>
            <a:schemeClr val="bg1"/>
          </a:solidFill>
        </p:grpSpPr>
        <p:graphicFrame>
          <p:nvGraphicFramePr>
            <p:cNvPr id="5" name="Chart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8258714"/>
                </p:ext>
              </p:extLst>
            </p:nvPr>
          </p:nvGraphicFramePr>
          <p:xfrm>
            <a:off x="-161761" y="3319224"/>
            <a:ext cx="12519677" cy="42396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34"/>
            <p:cNvSpPr txBox="1">
              <a:spLocks noChangeArrowheads="1"/>
            </p:cNvSpPr>
            <p:nvPr/>
          </p:nvSpPr>
          <p:spPr bwMode="gray">
            <a:xfrm rot="16200000">
              <a:off x="-920940" y="4617671"/>
              <a:ext cx="1871900" cy="406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1200"/>
                </a:spcBef>
                <a:buClr>
                  <a:srgbClr val="E69A30"/>
                </a:buClr>
                <a:buFont typeface="Arial" pitchFamily="34" charset="0"/>
                <a:buChar char="●"/>
                <a:defRPr sz="2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ts val="1200"/>
                </a:spcBef>
                <a:buClr>
                  <a:srgbClr val="E69A30"/>
                </a:buClr>
                <a:buFont typeface="Arial" pitchFamily="34" charset="0"/>
                <a:buChar char="●"/>
                <a:defRPr sz="28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ts val="1200"/>
                </a:spcBef>
                <a:buClr>
                  <a:srgbClr val="E69A30"/>
                </a:buClr>
                <a:buSzPct val="100000"/>
                <a:buFont typeface="Arial" pitchFamily="34" charset="0"/>
                <a:buChar char="●"/>
                <a:defRPr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0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FontTx/>
                <a:buNone/>
              </a:pPr>
              <a:r>
                <a:rPr lang="en-US" altLang="en-US" sz="1200" b="1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800" b="1" dirty="0">
                  <a:solidFill>
                    <a:srgbClr val="000000"/>
                  </a:solidFill>
                  <a:latin typeface="Verdana" pitchFamily="34" charset="0"/>
                </a:rPr>
                <a:t>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4267200"/>
            <a:ext cx="8000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Procentualna </a:t>
            </a:r>
            <a:r>
              <a:rPr lang="de-DE" sz="2000" dirty="0"/>
              <a:t>zastupljenost </a:t>
            </a:r>
            <a:r>
              <a:rPr lang="sr-Latn-RS" sz="2000" dirty="0" smtClean="0"/>
              <a:t>devojaka</a:t>
            </a:r>
            <a:r>
              <a:rPr lang="de-DE" sz="2000" dirty="0" smtClean="0"/>
              <a:t> </a:t>
            </a:r>
            <a:r>
              <a:rPr lang="sr-Latn-RS" sz="2000" dirty="0" smtClean="0"/>
              <a:t>pri upisu na Elek</a:t>
            </a:r>
            <a:r>
              <a:rPr lang="de-DE" sz="2000" dirty="0" smtClean="0"/>
              <a:t>tronsk</a:t>
            </a:r>
            <a:r>
              <a:rPr lang="sr-Latn-RS" sz="2000" dirty="0" smtClean="0"/>
              <a:t>i</a:t>
            </a:r>
            <a:r>
              <a:rPr lang="de-DE" sz="2000" dirty="0" smtClean="0"/>
              <a:t> fakultet </a:t>
            </a:r>
            <a:r>
              <a:rPr lang="de-DE" sz="2000" dirty="0"/>
              <a:t>u Nišu u periodu od </a:t>
            </a:r>
            <a:r>
              <a:rPr lang="sr-Latn-RS" sz="2000" dirty="0" smtClean="0"/>
              <a:t>2000</a:t>
            </a:r>
            <a:r>
              <a:rPr lang="de-DE" sz="2000" dirty="0" smtClean="0"/>
              <a:t>. </a:t>
            </a:r>
            <a:r>
              <a:rPr lang="de-DE" sz="2000" dirty="0"/>
              <a:t>do </a:t>
            </a:r>
            <a:r>
              <a:rPr lang="de-DE" sz="2000" dirty="0" smtClean="0"/>
              <a:t>20</a:t>
            </a:r>
            <a:r>
              <a:rPr lang="sr-Latn-RS" sz="2000" dirty="0" smtClean="0"/>
              <a:t>09</a:t>
            </a:r>
            <a:r>
              <a:rPr lang="de-DE" sz="2000" dirty="0" smtClean="0"/>
              <a:t>. godine</a:t>
            </a:r>
            <a:r>
              <a:rPr lang="sr-Latn-RS" sz="2000" dirty="0"/>
              <a:t>, </a:t>
            </a:r>
            <a:r>
              <a:rPr lang="sr-Latn-RS" sz="2000" dirty="0" smtClean="0"/>
              <a:t>ukupno </a:t>
            </a:r>
            <a:r>
              <a:rPr lang="sr-Latn-RS" sz="2000" dirty="0"/>
              <a:t>za sve smerove/module</a:t>
            </a:r>
          </a:p>
          <a:p>
            <a:pPr algn="l"/>
            <a:endParaRPr lang="sr-Latn-RS" sz="2000" dirty="0" smtClean="0"/>
          </a:p>
          <a:p>
            <a:pPr algn="l"/>
            <a:r>
              <a:rPr lang="de-DE" sz="2000" dirty="0" smtClean="0"/>
              <a:t>P</a:t>
            </a:r>
            <a:r>
              <a:rPr lang="sr-Latn-RS" sz="2000" dirty="0" smtClean="0"/>
              <a:t>rosečna p</a:t>
            </a:r>
            <a:r>
              <a:rPr lang="de-DE" sz="2000" dirty="0" smtClean="0"/>
              <a:t>rocentualna zastupljenost</a:t>
            </a:r>
            <a:r>
              <a:rPr lang="sr-Latn-RS" sz="2000" dirty="0" smtClean="0"/>
              <a:t>: </a:t>
            </a:r>
            <a:r>
              <a:rPr lang="sr-Latn-RS" sz="2000" b="1" dirty="0" smtClean="0"/>
              <a:t>10.0%</a:t>
            </a:r>
          </a:p>
          <a:p>
            <a:pPr algn="l"/>
            <a:endParaRPr lang="sr-Latn-RS" sz="2000" dirty="0"/>
          </a:p>
          <a:p>
            <a:pPr algn="l"/>
            <a:endParaRPr lang="sr-Latn-RS" sz="2000" dirty="0" smtClean="0"/>
          </a:p>
          <a:p>
            <a:pPr algn="l"/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599" y="228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 smtClean="0"/>
              <a:t>Prva dekada 21. veka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493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13872</TotalTime>
  <Words>1263</Words>
  <Application>Microsoft Office PowerPoint</Application>
  <PresentationFormat>On-screen Show (4:3)</PresentationFormat>
  <Paragraphs>180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Arial</vt:lpstr>
      <vt:lpstr>Arial Black</vt:lpstr>
      <vt:lpstr>Calibri</vt:lpstr>
      <vt:lpstr>Comic Sans MS</vt:lpstr>
      <vt:lpstr>Forte</vt:lpstr>
      <vt:lpstr>Times New Roman</vt:lpstr>
      <vt:lpstr>Times Roman YU</vt:lpstr>
      <vt:lpstr>Verdana</vt:lpstr>
      <vt:lpstr>Office Theme</vt:lpstr>
      <vt:lpstr>Chart</vt:lpstr>
      <vt:lpstr>Naučno-stručna konferencija  „ŽENE U INŽENJERSTVU“ 5 mart 2020, Beograd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Tehnološke promene/digitalizacija/ četvrta industrijska revolucija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Jasmina</dc:creator>
  <cp:lastModifiedBy>Vera Markovic</cp:lastModifiedBy>
  <cp:revision>236</cp:revision>
  <cp:lastPrinted>2012-10-17T15:08:58Z</cp:lastPrinted>
  <dcterms:created xsi:type="dcterms:W3CDTF">2012-10-17T08:58:35Z</dcterms:created>
  <dcterms:modified xsi:type="dcterms:W3CDTF">2020-03-04T22:46:40Z</dcterms:modified>
</cp:coreProperties>
</file>