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3"/>
  </p:notesMasterIdLst>
  <p:sldIdLst>
    <p:sldId id="256" r:id="rId2"/>
    <p:sldId id="267" r:id="rId3"/>
    <p:sldId id="258" r:id="rId4"/>
    <p:sldId id="261" r:id="rId5"/>
    <p:sldId id="260" r:id="rId6"/>
    <p:sldId id="262" r:id="rId7"/>
    <p:sldId id="263" r:id="rId8"/>
    <p:sldId id="264" r:id="rId9"/>
    <p:sldId id="269" r:id="rId10"/>
    <p:sldId id="266" r:id="rId11"/>
    <p:sldId id="270" r:id="rId12"/>
    <p:sldId id="259" r:id="rId13"/>
    <p:sldId id="276" r:id="rId14"/>
    <p:sldId id="278" r:id="rId15"/>
    <p:sldId id="271" r:id="rId16"/>
    <p:sldId id="272" r:id="rId17"/>
    <p:sldId id="257" r:id="rId18"/>
    <p:sldId id="273" r:id="rId19"/>
    <p:sldId id="274" r:id="rId20"/>
    <p:sldId id="275" r:id="rId21"/>
    <p:sldId id="277" r:id="rId22"/>
  </p:sldIdLst>
  <p:sldSz cx="12192000" cy="6858000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dell" initials="d" lastIdx="1" clrIdx="0">
    <p:extLst>
      <p:ext uri="{19B8F6BF-5375-455C-9EA6-DF929625EA0E}">
        <p15:presenceInfo xmlns:p15="http://schemas.microsoft.com/office/powerpoint/2012/main" userId="dell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1" d="100"/>
          <a:sy n="81" d="100"/>
        </p:scale>
        <p:origin x="96" y="558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r-Latn-R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0212A50-3AB0-4B32-8132-81A26614CD3C}" type="datetimeFigureOut">
              <a:rPr lang="sr-Latn-RS" smtClean="0"/>
              <a:t>4.3.2020.</a:t>
            </a:fld>
            <a:endParaRPr lang="sr-Latn-R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r-Latn-R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Latn-R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r-Latn-R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F7ED1C2-A6FE-40F4-BF2E-E2BAC675E761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27161610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sr-Latn-R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sr-Latn-R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7987D5-872E-46B1-990B-D5F4231332E2}" type="datetime1">
              <a:rPr lang="sr-Latn-RS" smtClean="0"/>
              <a:t>4.3.2020.</a:t>
            </a:fld>
            <a:endParaRPr lang="sr-Latn-R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69878-8938-44BC-A7F2-966D5163D567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33719314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r-Latn-R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Latn-R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EBD4C8-557E-4451-B2C4-194686B00C4B}" type="datetime1">
              <a:rPr lang="sr-Latn-RS" smtClean="0"/>
              <a:t>4.3.2020.</a:t>
            </a:fld>
            <a:endParaRPr lang="sr-Latn-R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69878-8938-44BC-A7F2-966D5163D567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14849952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sr-Latn-R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Latn-R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D5ED87-8C8E-4137-A121-E03234BA44B7}" type="datetime1">
              <a:rPr lang="sr-Latn-RS" smtClean="0"/>
              <a:t>4.3.2020.</a:t>
            </a:fld>
            <a:endParaRPr lang="sr-Latn-R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69878-8938-44BC-A7F2-966D5163D567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23428963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r-Latn-R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Latn-R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61583F-9CDC-4A11-AC38-6F2EE07275D9}" type="datetime1">
              <a:rPr lang="sr-Latn-RS" smtClean="0"/>
              <a:t>4.3.2020.</a:t>
            </a:fld>
            <a:endParaRPr lang="sr-Latn-R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69878-8938-44BC-A7F2-966D5163D567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11937839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sr-Latn-R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8C10CB-2B66-4B89-92B5-33D953EE4E29}" type="datetime1">
              <a:rPr lang="sr-Latn-RS" smtClean="0"/>
              <a:t>4.3.2020.</a:t>
            </a:fld>
            <a:endParaRPr lang="sr-Latn-R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69878-8938-44BC-A7F2-966D5163D567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13245552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r-Latn-R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Latn-R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Latn-R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1C0D10-D8B7-4F61-AD4A-CF0B7BF73940}" type="datetime1">
              <a:rPr lang="sr-Latn-RS" smtClean="0"/>
              <a:t>4.3.2020.</a:t>
            </a:fld>
            <a:endParaRPr lang="sr-Latn-R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69878-8938-44BC-A7F2-966D5163D567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17287547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sr-Latn-R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Latn-R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Latn-R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6CA1C-C2C2-4A29-B446-5F2BEB7B2611}" type="datetime1">
              <a:rPr lang="sr-Latn-RS" smtClean="0"/>
              <a:t>4.3.2020.</a:t>
            </a:fld>
            <a:endParaRPr lang="sr-Latn-R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69878-8938-44BC-A7F2-966D5163D567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22234119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r-Latn-R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EEB14-4394-40D4-A74D-7E6F0276E56B}" type="datetime1">
              <a:rPr lang="sr-Latn-RS" smtClean="0"/>
              <a:t>4.3.2020.</a:t>
            </a:fld>
            <a:endParaRPr lang="sr-Latn-R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69878-8938-44BC-A7F2-966D5163D567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32731068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D362D-75C5-4A1C-BB7F-A21461FE0FE1}" type="datetime1">
              <a:rPr lang="sr-Latn-RS" smtClean="0"/>
              <a:t>4.3.2020.</a:t>
            </a:fld>
            <a:endParaRPr lang="sr-Latn-R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69878-8938-44BC-A7F2-966D5163D567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7252000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sr-Latn-R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Latn-R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62B592-DA7A-40D2-B157-286210A1DF68}" type="datetime1">
              <a:rPr lang="sr-Latn-RS" smtClean="0"/>
              <a:t>4.3.2020.</a:t>
            </a:fld>
            <a:endParaRPr lang="sr-Latn-R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69878-8938-44BC-A7F2-966D5163D567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21699290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sr-Latn-R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r-Latn-R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F08FFB-E7CB-4EEA-924E-7BAFD8AC1557}" type="datetime1">
              <a:rPr lang="sr-Latn-RS" smtClean="0"/>
              <a:t>4.3.2020.</a:t>
            </a:fld>
            <a:endParaRPr lang="sr-Latn-R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69878-8938-44BC-A7F2-966D5163D567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35282483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37000">
              <a:schemeClr val="bg1"/>
            </a:gs>
            <a:gs pos="0">
              <a:schemeClr val="accent2"/>
            </a:gs>
            <a:gs pos="74000">
              <a:schemeClr val="bg1"/>
            </a:gs>
            <a:gs pos="83000">
              <a:schemeClr val="bg1"/>
            </a:gs>
            <a:gs pos="100000">
              <a:schemeClr val="bg1"/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sr-Latn-R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Latn-R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49E936-146F-48A7-AAA9-04E5C7E9CA84}" type="datetime1">
              <a:rPr lang="sr-Latn-RS" smtClean="0"/>
              <a:t>4.3.2020.</a:t>
            </a:fld>
            <a:endParaRPr lang="sr-Latn-R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r-Latn-R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E69878-8938-44BC-A7F2-966D5163D567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2574939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03377" y="313925"/>
            <a:ext cx="2676832" cy="3572866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  <a:tileRect/>
          </a:gradFill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67650" y="2810013"/>
            <a:ext cx="9144000" cy="2387600"/>
          </a:xfrm>
        </p:spPr>
        <p:txBody>
          <a:bodyPr/>
          <a:lstStyle/>
          <a:p>
            <a:r>
              <a:rPr lang="sr-Latn-RS" b="1" smtClean="0"/>
              <a:t>Razvojni put </a:t>
            </a:r>
            <a:br>
              <a:rPr lang="sr-Latn-RS" b="1" smtClean="0"/>
            </a:br>
            <a:r>
              <a:rPr lang="sr-Latn-RS" b="1" smtClean="0"/>
              <a:t>sledbenica Bajronove kćeri</a:t>
            </a:r>
            <a:endParaRPr lang="sr-Latn-RS" b="1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77645" y="5078827"/>
            <a:ext cx="9144000" cy="1048841"/>
          </a:xfrm>
        </p:spPr>
        <p:txBody>
          <a:bodyPr/>
          <a:lstStyle/>
          <a:p>
            <a:r>
              <a:rPr lang="en-US" smtClean="0"/>
              <a:t>Dragana Be</a:t>
            </a:r>
            <a:r>
              <a:rPr lang="sr-Latn-RS" smtClean="0"/>
              <a:t>čejski Vujaklija</a:t>
            </a:r>
            <a:endParaRPr lang="sr-Latn-R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3117" y="313924"/>
            <a:ext cx="2859272" cy="28775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17881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681" y="1374528"/>
            <a:ext cx="2819399" cy="2663083"/>
          </a:xfrm>
        </p:spPr>
        <p:txBody>
          <a:bodyPr>
            <a:noAutofit/>
          </a:bodyPr>
          <a:lstStyle/>
          <a:p>
            <a:r>
              <a:rPr lang="sr-Latn-RS" sz="3200" b="1" smtClean="0">
                <a:solidFill>
                  <a:srgbClr val="C00000"/>
                </a:solidFill>
              </a:rPr>
              <a:t>Učešće žena </a:t>
            </a:r>
            <a:br>
              <a:rPr lang="sr-Latn-RS" sz="3200" b="1" smtClean="0">
                <a:solidFill>
                  <a:srgbClr val="C00000"/>
                </a:solidFill>
              </a:rPr>
            </a:br>
            <a:r>
              <a:rPr lang="sr-Latn-RS" sz="3200" b="1" smtClean="0">
                <a:solidFill>
                  <a:srgbClr val="C00000"/>
                </a:solidFill>
              </a:rPr>
              <a:t>po oblastima,</a:t>
            </a:r>
            <a:br>
              <a:rPr lang="sr-Latn-RS" sz="3200" b="1" smtClean="0">
                <a:solidFill>
                  <a:srgbClr val="C00000"/>
                </a:solidFill>
              </a:rPr>
            </a:br>
            <a:r>
              <a:rPr lang="sr-Latn-RS" sz="3200" b="1" smtClean="0">
                <a:solidFill>
                  <a:srgbClr val="C00000"/>
                </a:solidFill>
              </a:rPr>
              <a:t>USA, do 2010.</a:t>
            </a:r>
            <a:endParaRPr lang="sr-Latn-RS" sz="3200" b="1">
              <a:solidFill>
                <a:srgbClr val="C0000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94754" y="118310"/>
            <a:ext cx="9277246" cy="6650625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69878-8938-44BC-A7F2-966D5163D567}" type="slidenum">
              <a:rPr lang="sr-Latn-RS" smtClean="0"/>
              <a:t>10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8281495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9272" y="2351315"/>
            <a:ext cx="3389416" cy="1465058"/>
          </a:xfrm>
        </p:spPr>
        <p:txBody>
          <a:bodyPr>
            <a:normAutofit fontScale="90000"/>
          </a:bodyPr>
          <a:lstStyle/>
          <a:p>
            <a:r>
              <a:rPr lang="sr-Latn-RS" b="1" smtClean="0"/>
              <a:t>Programerke </a:t>
            </a:r>
            <a:br>
              <a:rPr lang="sr-Latn-RS" b="1" smtClean="0"/>
            </a:br>
            <a:r>
              <a:rPr lang="sr-Latn-RS" b="1" smtClean="0"/>
              <a:t>– naučnice</a:t>
            </a:r>
            <a:br>
              <a:rPr lang="sr-Latn-RS" b="1" smtClean="0"/>
            </a:br>
            <a:r>
              <a:rPr lang="sr-Latn-RS" b="1" smtClean="0"/>
              <a:t>XX i XXI vek</a:t>
            </a:r>
            <a:endParaRPr lang="sr-Latn-RS" b="1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3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08060" y="240871"/>
            <a:ext cx="7890323" cy="6512369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69878-8938-44BC-A7F2-966D5163D567}" type="slidenum">
              <a:rPr lang="sr-Latn-RS" smtClean="0"/>
              <a:t>11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21101469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9712" y="175504"/>
            <a:ext cx="10515600" cy="1325563"/>
          </a:xfrm>
        </p:spPr>
        <p:txBody>
          <a:bodyPr>
            <a:normAutofit/>
          </a:bodyPr>
          <a:lstStyle/>
          <a:p>
            <a:r>
              <a:rPr lang="sr-Latn-RS" sz="4000" b="1" smtClean="0"/>
              <a:t>Aleksandra Elbakian </a:t>
            </a:r>
            <a:r>
              <a:rPr lang="sr-Latn-RS" sz="3600" i="1" smtClean="0"/>
              <a:t>(</a:t>
            </a:r>
            <a:r>
              <a:rPr lang="sr-Cyrl-RS" sz="3600" i="1" smtClean="0"/>
              <a:t>Александра </a:t>
            </a:r>
            <a:r>
              <a:rPr lang="sr-Cyrl-RS" sz="3600" i="1"/>
              <a:t>Асановна Элбакян</a:t>
            </a:r>
            <a:r>
              <a:rPr lang="sr-Latn-RS" sz="3600" i="1" smtClean="0"/>
              <a:t>)</a:t>
            </a:r>
            <a:r>
              <a:rPr lang="sr-Cyrl-RS" sz="3600" i="1" smtClean="0"/>
              <a:t> </a:t>
            </a:r>
            <a:endParaRPr lang="sr-Latn-RS" sz="3600" i="1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7892" y="1552493"/>
            <a:ext cx="3250999" cy="4351338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994194" y="983089"/>
            <a:ext cx="8102801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2200"/>
          </a:p>
          <a:p>
            <a:r>
              <a:rPr lang="en-US" sz="2200" smtClean="0"/>
              <a:t>Alek</a:t>
            </a:r>
            <a:r>
              <a:rPr lang="sr-Latn-RS" sz="2200" smtClean="0"/>
              <a:t>s</a:t>
            </a:r>
            <a:r>
              <a:rPr lang="en-US" sz="2200" smtClean="0"/>
              <a:t>andra je programer</a:t>
            </a:r>
            <a:r>
              <a:rPr lang="sr-Latn-RS" sz="2200" smtClean="0"/>
              <a:t>ka</a:t>
            </a:r>
            <a:r>
              <a:rPr lang="en-US" sz="2200" smtClean="0"/>
              <a:t>, </a:t>
            </a:r>
            <a:r>
              <a:rPr lang="en-US" sz="2200"/>
              <a:t>haker i tvorac stranice </a:t>
            </a:r>
            <a:r>
              <a:rPr lang="en-US" sz="2200" smtClean="0"/>
              <a:t>Sci-Hub*</a:t>
            </a:r>
            <a:endParaRPr lang="sr-Latn-RS" sz="220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smtClean="0"/>
              <a:t>Rođena </a:t>
            </a:r>
            <a:r>
              <a:rPr lang="en-US" sz="2200"/>
              <a:t>je 1988. u Almatiju, u Kazahstanu. Jermenskog je, slovenskog i azijskog porekla. Tokom studija u Kazahstanu naučila je hakerske veštine. </a:t>
            </a:r>
            <a:endParaRPr lang="sr-Latn-RS" sz="220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r-Latn-RS" sz="2200" smtClean="0"/>
              <a:t>Z</a:t>
            </a:r>
            <a:r>
              <a:rPr lang="en-US" sz="2200" smtClean="0"/>
              <a:t>bog </a:t>
            </a:r>
            <a:r>
              <a:rPr lang="en-US" sz="2200"/>
              <a:t>nedostatka </a:t>
            </a:r>
            <a:r>
              <a:rPr lang="en-US" sz="2200" smtClean="0"/>
              <a:t>novca</a:t>
            </a:r>
            <a:r>
              <a:rPr lang="sr-Latn-RS" sz="2200" smtClean="0"/>
              <a:t>, tokom usavršavanja u Nemačkoj i USA, č</a:t>
            </a:r>
            <a:r>
              <a:rPr lang="en-US" sz="2200" smtClean="0"/>
              <a:t>esto je </a:t>
            </a:r>
            <a:r>
              <a:rPr lang="en-US" sz="2200"/>
              <a:t>bila prisiljena da naučne radove od interesa „skida” piratski, </a:t>
            </a:r>
            <a:r>
              <a:rPr lang="sr-Latn-RS" sz="2200" smtClean="0"/>
              <a:t>i </a:t>
            </a:r>
            <a:r>
              <a:rPr lang="en-US" sz="2200" smtClean="0"/>
              <a:t>za sebe</a:t>
            </a:r>
            <a:r>
              <a:rPr lang="sr-Latn-RS" sz="2200" smtClean="0"/>
              <a:t>, </a:t>
            </a:r>
            <a:r>
              <a:rPr lang="en-US" sz="2200" smtClean="0"/>
              <a:t>i </a:t>
            </a:r>
            <a:r>
              <a:rPr lang="en-US" sz="2200"/>
              <a:t>za </a:t>
            </a:r>
            <a:r>
              <a:rPr lang="en-US" sz="2200" smtClean="0"/>
              <a:t>kolege. </a:t>
            </a:r>
            <a:endParaRPr lang="sr-Latn-RS" sz="220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r-Latn-RS" sz="2200" smtClean="0"/>
              <a:t>P</a:t>
            </a:r>
            <a:r>
              <a:rPr lang="en-US" sz="2200" smtClean="0"/>
              <a:t>o </a:t>
            </a:r>
            <a:r>
              <a:rPr lang="en-US" sz="2200"/>
              <a:t>povratku u Kazahstan 2011. godine, </a:t>
            </a:r>
            <a:r>
              <a:rPr lang="sr-Latn-RS" sz="2200" smtClean="0"/>
              <a:t>napravila </a:t>
            </a:r>
            <a:r>
              <a:rPr lang="en-US" sz="2200" smtClean="0"/>
              <a:t>je </a:t>
            </a:r>
            <a:r>
              <a:rPr lang="en-US" sz="2200" b="1" smtClean="0"/>
              <a:t>Sci-Hub</a:t>
            </a:r>
            <a:r>
              <a:rPr lang="sr-Latn-RS" sz="2200" smtClean="0"/>
              <a:t>.</a:t>
            </a:r>
            <a:r>
              <a:rPr lang="en-US" sz="2200" smtClean="0"/>
              <a:t> </a:t>
            </a:r>
            <a:endParaRPr lang="sr-Latn-RS" sz="220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smtClean="0"/>
              <a:t>Nakon </a:t>
            </a:r>
            <a:r>
              <a:rPr lang="en-US" sz="2200"/>
              <a:t>tužbe koju je u SAD pokrenuo izdavač Elsevier, Elbakian se trenutno skriva zbog rizika od izručenja.</a:t>
            </a:r>
            <a:endParaRPr lang="sr-Latn-RS" sz="220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smtClean="0"/>
              <a:t>Elbakian </a:t>
            </a:r>
            <a:r>
              <a:rPr lang="sr-Latn-RS" sz="2200" smtClean="0"/>
              <a:t>se n</a:t>
            </a:r>
            <a:r>
              <a:rPr lang="en-US" sz="2200" smtClean="0"/>
              <a:t>e </a:t>
            </a:r>
            <a:r>
              <a:rPr lang="en-US" sz="2200"/>
              <a:t>slaže </a:t>
            </a:r>
            <a:r>
              <a:rPr lang="en-US" sz="2200" smtClean="0"/>
              <a:t>sa </a:t>
            </a:r>
            <a:r>
              <a:rPr lang="en-US" sz="2200"/>
              <a:t>poređenjem sa Robinom Hudom, jer je on krao. </a:t>
            </a:r>
            <a:r>
              <a:rPr lang="en-US" sz="2200" b="1"/>
              <a:t>„Kopiranje nije isto što i krađa, jer se vlasniku ništa ne oduzima</a:t>
            </a:r>
            <a:r>
              <a:rPr lang="en-US" sz="2200" b="1" smtClean="0"/>
              <a:t>.”</a:t>
            </a:r>
            <a:endParaRPr lang="sr-Latn-RS" sz="2200" b="1"/>
          </a:p>
        </p:txBody>
      </p:sp>
      <p:sp>
        <p:nvSpPr>
          <p:cNvPr id="5" name="TextBox 4"/>
          <p:cNvSpPr txBox="1"/>
          <p:nvPr/>
        </p:nvSpPr>
        <p:spPr>
          <a:xfrm>
            <a:off x="3994195" y="5815181"/>
            <a:ext cx="81028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mtClean="0"/>
              <a:t>*</a:t>
            </a:r>
            <a:r>
              <a:rPr lang="en-US"/>
              <a:t> </a:t>
            </a:r>
            <a:r>
              <a:rPr lang="en-US" i="1"/>
              <a:t>Sci-Hub je veb lokacija koja omogućava besplatan pristup milionima istraživačkih radova i knjiga, bez obzira na autorska prava, zaobilazeći plaćanja izdavaču</a:t>
            </a:r>
            <a:r>
              <a:rPr lang="en-US" i="1" smtClean="0"/>
              <a:t>.</a:t>
            </a:r>
            <a:endParaRPr lang="sr-Latn-R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69878-8938-44BC-A7F2-966D5163D567}" type="slidenum">
              <a:rPr lang="sr-Latn-RS" smtClean="0"/>
              <a:t>12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4032122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17410"/>
          </a:xfrm>
        </p:spPr>
        <p:txBody>
          <a:bodyPr/>
          <a:lstStyle/>
          <a:p>
            <a:r>
              <a:rPr lang="sr-Latn-RS" b="1" smtClean="0"/>
              <a:t>IKT i žene u Srbiji</a:t>
            </a:r>
            <a:endParaRPr lang="sr-Latn-RS" b="1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8818" y="1282536"/>
            <a:ext cx="5703494" cy="4351338"/>
          </a:xfrm>
        </p:spPr>
        <p:txBody>
          <a:bodyPr>
            <a:normAutofit/>
          </a:bodyPr>
          <a:lstStyle/>
          <a:p>
            <a:r>
              <a:rPr lang="sr-Latn-RS" sz="2400"/>
              <a:t>Prema podacima za 2016. </a:t>
            </a:r>
            <a:r>
              <a:rPr lang="sr-Latn-RS" sz="2400" smtClean="0"/>
              <a:t>godinu, </a:t>
            </a:r>
            <a:r>
              <a:rPr lang="sr-Latn-RS" sz="2400"/>
              <a:t>među upisanim studentima na </a:t>
            </a:r>
            <a:r>
              <a:rPr lang="sr-Latn-RS" sz="2400" smtClean="0"/>
              <a:t>sve </a:t>
            </a:r>
            <a:r>
              <a:rPr lang="sr-Latn-RS" sz="2400"/>
              <a:t>vrste studija </a:t>
            </a:r>
            <a:r>
              <a:rPr lang="sr-Latn-RS" sz="2400" smtClean="0"/>
              <a:t>je </a:t>
            </a:r>
            <a:r>
              <a:rPr lang="sr-Latn-RS" sz="2400"/>
              <a:t>bilo 56</a:t>
            </a:r>
            <a:r>
              <a:rPr lang="sr-Latn-RS" sz="2400" smtClean="0"/>
              <a:t>% devojaka</a:t>
            </a:r>
            <a:r>
              <a:rPr lang="sr-Latn-RS" sz="2400"/>
              <a:t>, a među diplomiranim </a:t>
            </a:r>
            <a:r>
              <a:rPr lang="sr-Latn-RS" sz="2400" smtClean="0"/>
              <a:t>čak 58</a:t>
            </a:r>
            <a:r>
              <a:rPr lang="sr-Latn-RS" sz="2400"/>
              <a:t>%.</a:t>
            </a:r>
          </a:p>
          <a:p>
            <a:r>
              <a:rPr lang="sr-Latn-RS" sz="2400" b="1"/>
              <a:t>Muškarci su dominantni u </a:t>
            </a:r>
            <a:r>
              <a:rPr lang="sr-Latn-RS" sz="2400" b="1" smtClean="0"/>
              <a:t>Informatici </a:t>
            </a:r>
            <a:r>
              <a:rPr lang="sr-Latn-RS" sz="2400" b="1"/>
              <a:t>i </a:t>
            </a:r>
            <a:r>
              <a:rPr lang="sr-Latn-RS" sz="2400" b="1" smtClean="0"/>
              <a:t>komunikacionim tehnologijama </a:t>
            </a:r>
            <a:r>
              <a:rPr lang="sr-Latn-RS" sz="2400" b="1"/>
              <a:t>(74%), </a:t>
            </a:r>
            <a:r>
              <a:rPr lang="sr-Latn-RS" sz="2400" b="1" smtClean="0"/>
              <a:t>oblastima </a:t>
            </a:r>
            <a:r>
              <a:rPr lang="sr-Latn-RS" sz="2400" b="1"/>
              <a:t>koje se najviše dotiču poslova budućnosti </a:t>
            </a:r>
            <a:r>
              <a:rPr lang="sr-Latn-RS" sz="2400" b="1" smtClean="0"/>
              <a:t>i predstavljaju najperspektivnija </a:t>
            </a:r>
            <a:r>
              <a:rPr lang="sr-Latn-RS" sz="2400" b="1"/>
              <a:t>zanimanja</a:t>
            </a:r>
            <a:r>
              <a:rPr lang="sr-Latn-RS" sz="2400" b="1" smtClean="0"/>
              <a:t>.</a:t>
            </a:r>
            <a:r>
              <a:rPr lang="en-US" sz="2400" b="1" smtClean="0"/>
              <a:t>*</a:t>
            </a:r>
            <a:endParaRPr lang="sr-Latn-RS" sz="2400" b="1"/>
          </a:p>
          <a:p>
            <a:endParaRPr lang="sr-Latn-RS" sz="2400"/>
          </a:p>
        </p:txBody>
      </p:sp>
      <p:sp>
        <p:nvSpPr>
          <p:cNvPr id="4" name="TextBox 3"/>
          <p:cNvSpPr txBox="1"/>
          <p:nvPr/>
        </p:nvSpPr>
        <p:spPr>
          <a:xfrm>
            <a:off x="220683" y="6198168"/>
            <a:ext cx="69927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smtClean="0"/>
              <a:t>*</a:t>
            </a:r>
            <a:r>
              <a:rPr lang="sr-Latn-RS" b="1"/>
              <a:t> </a:t>
            </a:r>
            <a:r>
              <a:rPr lang="sr-Latn-RS" b="1" smtClean="0"/>
              <a:t>Žene i muškarci u Republici Srbiji, </a:t>
            </a:r>
            <a:r>
              <a:rPr lang="sr-Latn-RS" smtClean="0"/>
              <a:t>2017, Republički zavod za statistiku</a:t>
            </a:r>
            <a:endParaRPr lang="sr-Latn-R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000"/>
                    </a14:imgEffect>
                    <a14:imgEffect>
                      <a14:brightnessContrast bright="4000" contrast="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96000" y="712922"/>
            <a:ext cx="5968811" cy="5291232"/>
          </a:xfrm>
          <a:prstGeom prst="rect">
            <a:avLst/>
          </a:prstGeom>
        </p:spPr>
      </p:pic>
      <p:sp>
        <p:nvSpPr>
          <p:cNvPr id="6" name="Oval 5"/>
          <p:cNvSpPr/>
          <p:nvPr/>
        </p:nvSpPr>
        <p:spPr>
          <a:xfrm>
            <a:off x="10643812" y="4750130"/>
            <a:ext cx="1045029" cy="481655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cxnSp>
        <p:nvCxnSpPr>
          <p:cNvPr id="8" name="Straight Arrow Connector 7"/>
          <p:cNvCxnSpPr>
            <a:stCxn id="6" idx="3"/>
          </p:cNvCxnSpPr>
          <p:nvPr/>
        </p:nvCxnSpPr>
        <p:spPr>
          <a:xfrm flipH="1">
            <a:off x="10536935" y="5161248"/>
            <a:ext cx="259918" cy="177415"/>
          </a:xfrm>
          <a:prstGeom prst="straightConnector1">
            <a:avLst/>
          </a:prstGeom>
          <a:ln w="381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69878-8938-44BC-A7F2-966D5163D567}" type="slidenum">
              <a:rPr lang="sr-Latn-RS" smtClean="0"/>
              <a:t>13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32196602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smtClean="0"/>
              <a:t>Rezultati prethodnog istra</a:t>
            </a:r>
            <a:r>
              <a:rPr lang="sr-Latn-RS" b="1" smtClean="0"/>
              <a:t>živanja</a:t>
            </a:r>
            <a:r>
              <a:rPr lang="en-US" b="1" smtClean="0"/>
              <a:t>*</a:t>
            </a:r>
            <a:endParaRPr lang="sr-Latn-RS" b="1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>
            <a:normAutofit/>
          </a:bodyPr>
          <a:lstStyle/>
          <a:p>
            <a:pPr marL="0" indent="0">
              <a:lnSpc>
                <a:spcPct val="80000"/>
              </a:lnSpc>
            </a:pPr>
            <a:r>
              <a:rPr lang="en-US" altLang="sr-Latn-RS" sz="3200">
                <a:solidFill>
                  <a:srgbClr val="000000"/>
                </a:solidFill>
              </a:rPr>
              <a:t> </a:t>
            </a:r>
            <a:r>
              <a:rPr lang="sr-Latn-RS" sz="3200"/>
              <a:t>U </a:t>
            </a:r>
            <a:r>
              <a:rPr lang="sr-Latn-RS" sz="3200" smtClean="0"/>
              <a:t>sprovedenoj anketi učestvovale su 182 </a:t>
            </a:r>
            <a:r>
              <a:rPr lang="sr-Latn-RS" sz="3200" smtClean="0"/>
              <a:t>informatičarke, starosti od 24 do 60 godina.</a:t>
            </a:r>
            <a:endParaRPr lang="sr-Latn-RS" sz="3200" smtClean="0"/>
          </a:p>
          <a:p>
            <a:r>
              <a:rPr lang="pl-PL" sz="3200" smtClean="0"/>
              <a:t>Značajni zaključci:</a:t>
            </a:r>
          </a:p>
          <a:p>
            <a:pPr lvl="1"/>
            <a:r>
              <a:rPr lang="pl-PL" sz="2800" smtClean="0"/>
              <a:t>Po mišljenju većine, u </a:t>
            </a:r>
            <a:r>
              <a:rPr lang="pl-PL" sz="2800"/>
              <a:t>IT sektoru nema diskriminacije na </a:t>
            </a:r>
            <a:r>
              <a:rPr lang="pl-PL" sz="2800" smtClean="0"/>
              <a:t>juniorskim pozicijama</a:t>
            </a:r>
          </a:p>
          <a:p>
            <a:pPr lvl="1"/>
            <a:r>
              <a:rPr lang="sr-Latn-RS" sz="2800" smtClean="0"/>
              <a:t>Kada je u pitanju napredovanje </a:t>
            </a:r>
            <a:r>
              <a:rPr lang="sr-Latn-RS" sz="2800"/>
              <a:t>na poslu - </a:t>
            </a:r>
            <a:r>
              <a:rPr lang="sr-Latn-RS" sz="2800" smtClean="0"/>
              <a:t>upravljanje projektima, menadžerske pozicije - učesnice </a:t>
            </a:r>
            <a:r>
              <a:rPr lang="sr-Latn-RS" sz="2800"/>
              <a:t>smatraju da </a:t>
            </a:r>
            <a:r>
              <a:rPr lang="sr-Latn-RS" sz="2800" smtClean="0"/>
              <a:t>prvenstvo imaju muškarci.</a:t>
            </a:r>
            <a:endParaRPr lang="sr-Latn-RS" sz="2800"/>
          </a:p>
        </p:txBody>
      </p:sp>
      <p:sp>
        <p:nvSpPr>
          <p:cNvPr id="4" name="TextBox 3"/>
          <p:cNvSpPr txBox="1"/>
          <p:nvPr/>
        </p:nvSpPr>
        <p:spPr>
          <a:xfrm>
            <a:off x="482656" y="5992297"/>
            <a:ext cx="471488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defRPr/>
            </a:pPr>
            <a:r>
              <a:rPr lang="en-US" sz="2000"/>
              <a:t>*</a:t>
            </a:r>
            <a:r>
              <a:rPr lang="sr-Latn-RS" sz="2000"/>
              <a:t> </a:t>
            </a:r>
            <a:r>
              <a:rPr lang="sr-Latn-RS" sz="2000" smtClean="0"/>
              <a:t>„</a:t>
            </a:r>
            <a:r>
              <a:rPr lang="en-US" sz="2000" smtClean="0"/>
              <a:t>Polo</a:t>
            </a:r>
            <a:r>
              <a:rPr lang="sr-Latn-RS" sz="2000" smtClean="0"/>
              <a:t>žaj žena u IT sektoru u Srbiji“ (</a:t>
            </a:r>
            <a:r>
              <a:rPr lang="sr-Latn-RS" sz="2000"/>
              <a:t>2013.)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69878-8938-44BC-A7F2-966D5163D567}" type="slidenum">
              <a:rPr lang="sr-Latn-RS" smtClean="0"/>
              <a:t>14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12332808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17624"/>
            <a:ext cx="10515600" cy="1325563"/>
          </a:xfrm>
        </p:spPr>
        <p:txBody>
          <a:bodyPr>
            <a:noAutofit/>
          </a:bodyPr>
          <a:lstStyle/>
          <a:p>
            <a:r>
              <a:rPr lang="sr-Latn-RS" sz="2800" b="1"/>
              <a:t>Program </a:t>
            </a:r>
            <a:r>
              <a:rPr lang="sr-Latn-RS" sz="2800" b="1" smtClean="0"/>
              <a:t>Vlade Srbije za </a:t>
            </a:r>
            <a:r>
              <a:rPr lang="sr-Latn-RS" sz="2800" b="1"/>
              <a:t>osnaživanje žena u oblasti informaciono-komunikacionih tehnologija </a:t>
            </a:r>
            <a:r>
              <a:rPr lang="sr-Latn-RS" sz="2800" b="1" smtClean="0"/>
              <a:t>za </a:t>
            </a:r>
            <a:r>
              <a:rPr lang="sr-Latn-RS" sz="2800" b="1"/>
              <a:t>period 2019-2020. </a:t>
            </a:r>
            <a:r>
              <a:rPr lang="sr-Latn-RS" sz="2800" b="1" smtClean="0"/>
              <a:t>godine *</a:t>
            </a:r>
            <a:endParaRPr lang="sr-Latn-RS" sz="2800" b="1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668990" cy="4351338"/>
          </a:xfrm>
        </p:spPr>
        <p:txBody>
          <a:bodyPr>
            <a:normAutofit fontScale="92500" lnSpcReduction="20000"/>
          </a:bodyPr>
          <a:lstStyle/>
          <a:p>
            <a:r>
              <a:rPr lang="sr-Latn-RS" smtClean="0"/>
              <a:t>Ciljevi programa:</a:t>
            </a:r>
          </a:p>
          <a:p>
            <a:pPr marL="457200" lvl="1" indent="0">
              <a:lnSpc>
                <a:spcPct val="110000"/>
              </a:lnSpc>
              <a:spcAft>
                <a:spcPts val="600"/>
              </a:spcAft>
              <a:buNone/>
            </a:pPr>
            <a:r>
              <a:rPr lang="sr-Latn-RS" sz="3000" b="1"/>
              <a:t>1) Podsticanje učenica/studentkinja da se u daljem obrazovanju, a kasnije i </a:t>
            </a:r>
            <a:r>
              <a:rPr lang="sr-Latn-RS" sz="3000" b="1" smtClean="0"/>
              <a:t>profesionalno, </a:t>
            </a:r>
            <a:r>
              <a:rPr lang="sr-Latn-RS" sz="3000" b="1"/>
              <a:t>opredele za rad u oblasti IKT;</a:t>
            </a:r>
          </a:p>
          <a:p>
            <a:pPr marL="457200" lvl="1" indent="0">
              <a:lnSpc>
                <a:spcPct val="110000"/>
              </a:lnSpc>
              <a:spcAft>
                <a:spcPts val="600"/>
              </a:spcAft>
              <a:buNone/>
            </a:pPr>
            <a:r>
              <a:rPr lang="sr-Latn-RS" sz="2600" b="1"/>
              <a:t>2) </a:t>
            </a:r>
            <a:r>
              <a:rPr lang="sr-Latn-RS" sz="2600"/>
              <a:t>Omogućavanje ženama obrazovanim i zaposlenim u drugim sferama da putem neformalnog obrazovanja steknu ili usavrše znanje i veštine neophodne za upotrebu IKT alata;</a:t>
            </a:r>
          </a:p>
          <a:p>
            <a:pPr marL="457200" lvl="1" indent="0">
              <a:lnSpc>
                <a:spcPct val="110000"/>
              </a:lnSpc>
              <a:spcAft>
                <a:spcPts val="600"/>
              </a:spcAft>
              <a:buNone/>
            </a:pPr>
            <a:r>
              <a:rPr lang="sr-Latn-RS" sz="2600" b="1"/>
              <a:t>3) </a:t>
            </a:r>
            <a:r>
              <a:rPr lang="sr-Latn-RS" sz="2600"/>
              <a:t>Podsticanje korišćenja IKT među pripadnicama starijih generacija i podizanje digitalnih kompetencija žena u cilju suzbijanja ekonomskog digitalnog jaza.</a:t>
            </a:r>
          </a:p>
          <a:p>
            <a:pPr marL="0" indent="0">
              <a:buNone/>
            </a:pPr>
            <a:endParaRPr lang="sr-Latn-RS" smtClean="0"/>
          </a:p>
          <a:p>
            <a:pPr marL="0" indent="0">
              <a:buNone/>
            </a:pPr>
            <a:endParaRPr lang="sr-Latn-RS" sz="2100" smtClean="0"/>
          </a:p>
          <a:p>
            <a:pPr marL="0" indent="0">
              <a:buNone/>
            </a:pPr>
            <a:r>
              <a:rPr lang="sr-Latn-RS" sz="2100" smtClean="0"/>
              <a:t>* Usvojen </a:t>
            </a:r>
            <a:r>
              <a:rPr lang="sr-Cyrl-RS" sz="2100" smtClean="0"/>
              <a:t>14.</a:t>
            </a:r>
            <a:r>
              <a:rPr lang="sr-Latn-RS" sz="2100" smtClean="0"/>
              <a:t>03.</a:t>
            </a:r>
            <a:r>
              <a:rPr lang="sr-Cyrl-RS" sz="2100" smtClean="0"/>
              <a:t>2019</a:t>
            </a:r>
            <a:r>
              <a:rPr lang="sr-Latn-RS" sz="2100" smtClean="0"/>
              <a:t>.</a:t>
            </a:r>
            <a:endParaRPr lang="sr-Latn-RS" smtClean="0"/>
          </a:p>
          <a:p>
            <a:endParaRPr lang="sr-Latn-R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69878-8938-44BC-A7F2-966D5163D567}" type="slidenum">
              <a:rPr lang="sr-Latn-RS" smtClean="0"/>
              <a:t>15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41783156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199" y="149522"/>
            <a:ext cx="10515600" cy="1325563"/>
          </a:xfrm>
        </p:spPr>
        <p:txBody>
          <a:bodyPr/>
          <a:lstStyle/>
          <a:p>
            <a:r>
              <a:rPr lang="sr-Latn-RS" b="1" smtClean="0"/>
              <a:t>Realizacija...</a:t>
            </a:r>
            <a:endParaRPr lang="sr-Latn-RS" b="1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199" y="1475085"/>
            <a:ext cx="10692539" cy="4545705"/>
          </a:xfrm>
        </p:spPr>
        <p:txBody>
          <a:bodyPr>
            <a:noAutofit/>
          </a:bodyPr>
          <a:lstStyle/>
          <a:p>
            <a:r>
              <a:rPr lang="sr-Latn-RS" sz="2400"/>
              <a:t>23. decembra 2019. </a:t>
            </a:r>
            <a:r>
              <a:rPr lang="sr-Latn-RS" sz="2400" smtClean="0"/>
              <a:t>startovao program </a:t>
            </a:r>
            <a:r>
              <a:rPr lang="sr-Latn-RS" sz="2400" b="1"/>
              <a:t>„Devojke u tehnologiji“, </a:t>
            </a:r>
            <a:r>
              <a:rPr lang="sr-Latn-RS" sz="2400" smtClean="0"/>
              <a:t>koji </a:t>
            </a:r>
            <a:r>
              <a:rPr lang="sr-Latn-RS" sz="2400"/>
              <a:t>je </a:t>
            </a:r>
            <a:r>
              <a:rPr lang="sr-Latn-RS" sz="2400" smtClean="0"/>
              <a:t>Ministarstvo </a:t>
            </a:r>
            <a:r>
              <a:rPr lang="sr-Latn-RS" sz="2400"/>
              <a:t>trgovine, turizma i telekomunikacija organizovalo u saradnji sa Američkom privrednom komorom u </a:t>
            </a:r>
            <a:r>
              <a:rPr lang="sr-Latn-RS" sz="2400" smtClean="0"/>
              <a:t>Srbiji.</a:t>
            </a:r>
            <a:endParaRPr lang="sr-Latn-RS" sz="2400"/>
          </a:p>
          <a:p>
            <a:r>
              <a:rPr lang="sr-Latn-RS" sz="2400"/>
              <a:t>Program omogućava studentkinjama završne godine osnovnih i master studija tehničkih fakulteta mentorstvo i praksu u uspešnim kompanijama u oblasti </a:t>
            </a:r>
            <a:r>
              <a:rPr lang="sr-Latn-RS" sz="2400" smtClean="0"/>
              <a:t>IKT-a.</a:t>
            </a:r>
            <a:endParaRPr lang="sr-Latn-RS" sz="2400"/>
          </a:p>
          <a:p>
            <a:r>
              <a:rPr lang="sr-Latn-RS" sz="2400" smtClean="0"/>
              <a:t>U </a:t>
            </a:r>
            <a:r>
              <a:rPr lang="sr-Latn-RS" sz="2400"/>
              <a:t>programu učestvuju 23 studentkinje odabrane po javnom </a:t>
            </a:r>
            <a:r>
              <a:rPr lang="sr-Latn-RS" sz="2400" smtClean="0"/>
              <a:t>pozivu, </a:t>
            </a:r>
            <a:r>
              <a:rPr lang="sr-Latn-RS" sz="2400"/>
              <a:t>i to sa Univerziteta u </a:t>
            </a:r>
            <a:r>
              <a:rPr lang="sr-Latn-RS" sz="2400" smtClean="0"/>
              <a:t>Beogradu</a:t>
            </a:r>
            <a:r>
              <a:rPr lang="en-US" sz="2400" smtClean="0"/>
              <a:t>,</a:t>
            </a:r>
            <a:r>
              <a:rPr lang="sr-Latn-RS" sz="2400" smtClean="0"/>
              <a:t> </a:t>
            </a:r>
            <a:r>
              <a:rPr lang="sr-Latn-RS" sz="2400"/>
              <a:t>Novom Sadu i </a:t>
            </a:r>
            <a:r>
              <a:rPr lang="sr-Latn-RS" sz="2400" smtClean="0"/>
              <a:t>Nišu</a:t>
            </a:r>
            <a:r>
              <a:rPr lang="sr-Latn-RS" sz="2400"/>
              <a:t>. </a:t>
            </a:r>
          </a:p>
          <a:p>
            <a:r>
              <a:rPr lang="sr-Latn-RS" sz="2400"/>
              <a:t>Studentkinje će voditi 13 mentora iz osam kompanija: Algotech, Ball Packaging Europe, DXC, OriginTrail, Roaming Networks, Telenor, Telegroup i VIP.</a:t>
            </a:r>
          </a:p>
          <a:p>
            <a:endParaRPr lang="sr-Latn-RS" sz="240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69878-8938-44BC-A7F2-966D5163D567}" type="slidenum">
              <a:rPr lang="sr-Latn-RS" smtClean="0"/>
              <a:t>16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34410817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2288" y="3003134"/>
            <a:ext cx="4269099" cy="320182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76405" y="2204130"/>
            <a:ext cx="6013269" cy="4000828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742288" y="588936"/>
            <a:ext cx="10515600" cy="1441367"/>
          </a:xfrm>
        </p:spPr>
        <p:txBody>
          <a:bodyPr>
            <a:noAutofit/>
          </a:bodyPr>
          <a:lstStyle/>
          <a:p>
            <a:r>
              <a:rPr lang="sr-Latn-RS" sz="3200"/>
              <a:t>Međunarodni „</a:t>
            </a:r>
            <a:r>
              <a:rPr lang="sr-Latn-RS" sz="3200" b="1"/>
              <a:t>Dan devojčica u IKT sektoru”</a:t>
            </a:r>
            <a:r>
              <a:rPr lang="sr-Latn-RS" sz="3200"/>
              <a:t> ustanovljen je na nivou Ujedinjenih nacija </a:t>
            </a:r>
            <a:r>
              <a:rPr lang="sr-Latn-RS" sz="3200" smtClean="0"/>
              <a:t>i </a:t>
            </a:r>
            <a:r>
              <a:rPr lang="sr-Latn-RS" sz="3200"/>
              <a:t>obeležava se u Srbiji od 2010. svakog četvrtog četvrtka u </a:t>
            </a:r>
            <a:r>
              <a:rPr lang="sr-Latn-RS" sz="3200" smtClean="0"/>
              <a:t>aprilu</a:t>
            </a:r>
            <a:endParaRPr lang="sr-Latn-RS" sz="3200" b="1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69878-8938-44BC-A7F2-966D5163D567}" type="slidenum">
              <a:rPr lang="sr-Latn-RS" smtClean="0"/>
              <a:t>17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18635652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r-Latn-RS" smtClean="0"/>
              <a:t>Lično iskustvo</a:t>
            </a:r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33312593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le 8"/>
          <p:cNvSpPr/>
          <p:nvPr/>
        </p:nvSpPr>
        <p:spPr>
          <a:xfrm>
            <a:off x="10155882" y="926275"/>
            <a:ext cx="1852551" cy="4934513"/>
          </a:xfrm>
          <a:prstGeom prst="roundRect">
            <a:avLst/>
          </a:prstGeom>
          <a:noFill/>
          <a:ln w="38100">
            <a:solidFill>
              <a:srgbClr val="C0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/>
              <a:t>BIOGRAFSKI PODACI</a:t>
            </a:r>
            <a:br>
              <a:rPr lang="sr-Latn-RS"/>
            </a:br>
            <a:endParaRPr lang="sr-Latn-R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5803" y="1485900"/>
            <a:ext cx="9647713" cy="5235575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sr-Latn-RS" sz="2400" smtClean="0"/>
              <a:t>Diplomirala </a:t>
            </a:r>
            <a:r>
              <a:rPr lang="sr-Latn-RS" sz="2400"/>
              <a:t>na Fakultetu organizacionih nauka 1976. god, </a:t>
            </a:r>
            <a:r>
              <a:rPr lang="sr-Latn-RS" sz="2400" smtClean="0"/>
              <a:t>magistrirala </a:t>
            </a:r>
            <a:r>
              <a:rPr lang="sr-Latn-RS" sz="2400"/>
              <a:t>1983. </a:t>
            </a:r>
            <a:endParaRPr lang="sr-Latn-RS" sz="2400" smtClean="0"/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sr-Latn-RS" b="1" smtClean="0"/>
              <a:t>Tokom prvog porodiljskog odsustva, napisala magistarski rad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sr-Latn-RS" sz="2400" smtClean="0"/>
              <a:t>Doktorirala </a:t>
            </a:r>
            <a:r>
              <a:rPr lang="sr-Latn-RS" sz="2400"/>
              <a:t>na FON-u, 1992. uža oblast: informacioni sistemi, poslovno odlučivanje</a:t>
            </a:r>
            <a:r>
              <a:rPr lang="sr-Latn-RS" sz="2400" smtClean="0"/>
              <a:t>.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sr-Latn-RS" b="1" smtClean="0"/>
              <a:t>Tokom drugog porodiljskog odsustva, napisala najveći deo doktorskog rada</a:t>
            </a:r>
            <a:endParaRPr lang="sr-Latn-RS" b="1"/>
          </a:p>
          <a:p>
            <a:r>
              <a:rPr lang="sr-Latn-RS" sz="2400"/>
              <a:t>Prvu polovinu radnog veka provela kao projektant informacionih sistema. </a:t>
            </a:r>
            <a:endParaRPr lang="sr-Latn-RS" sz="2400" smtClean="0"/>
          </a:p>
          <a:p>
            <a:r>
              <a:rPr lang="sr-Latn-RS" sz="2400" smtClean="0"/>
              <a:t>Po </a:t>
            </a:r>
            <a:r>
              <a:rPr lang="sr-Latn-RS" sz="2400"/>
              <a:t>doktoriranju, predavala </a:t>
            </a:r>
            <a:r>
              <a:rPr lang="sr-Latn-RS" sz="2400" smtClean="0"/>
              <a:t>na </a:t>
            </a:r>
            <a:r>
              <a:rPr lang="sr-Latn-RS" sz="2400"/>
              <a:t>Vojnotehničkoj akademiji, FON-u, na Univerzitetu u Podgorici i Univerzitetu u </a:t>
            </a:r>
            <a:r>
              <a:rPr lang="sr-Latn-RS" sz="2400" smtClean="0"/>
              <a:t>Jeni (Nemačka).  </a:t>
            </a:r>
          </a:p>
          <a:p>
            <a:r>
              <a:rPr lang="sr-Latn-RS" sz="2400" smtClean="0"/>
              <a:t>Po </a:t>
            </a:r>
            <a:r>
              <a:rPr lang="sr-Latn-RS" sz="2400"/>
              <a:t>penzionisanju, </a:t>
            </a:r>
            <a:r>
              <a:rPr lang="sr-Latn-RS" sz="2400" smtClean="0"/>
              <a:t>angažovana </a:t>
            </a:r>
            <a:r>
              <a:rPr lang="sr-Latn-RS" sz="2400"/>
              <a:t>kao IT </a:t>
            </a:r>
            <a:r>
              <a:rPr lang="sr-Latn-RS" sz="2400" smtClean="0"/>
              <a:t>konsultant. </a:t>
            </a:r>
            <a:r>
              <a:rPr lang="sr-Latn-RS" sz="2400"/>
              <a:t>Aktivni član nekoliko udruženja: </a:t>
            </a:r>
            <a:r>
              <a:rPr lang="en-US" sz="2400" smtClean="0"/>
              <a:t>Jednake mogu</a:t>
            </a:r>
            <a:r>
              <a:rPr lang="sr-Latn-RS" sz="2400" smtClean="0"/>
              <a:t>ćnosti, EURO</a:t>
            </a:r>
            <a:r>
              <a:rPr lang="sr-Latn-RS" sz="2400"/>
              <a:t>, IT Veštak, Društvo za infomatiku Srbije.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589"/>
          <a:stretch/>
        </p:blipFill>
        <p:spPr>
          <a:xfrm>
            <a:off x="10441654" y="1327892"/>
            <a:ext cx="1218149" cy="52251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84937" y="3124837"/>
            <a:ext cx="1182028" cy="88994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41654" y="4309908"/>
            <a:ext cx="1328768" cy="1328768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10284077" y="966518"/>
            <a:ext cx="153330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>
                <a:solidFill>
                  <a:srgbClr val="C00000"/>
                </a:solidFill>
              </a:rPr>
              <a:t>TEHNOLOGIJA</a:t>
            </a:r>
            <a:endParaRPr lang="sr-Latn-RS" b="1">
              <a:solidFill>
                <a:srgbClr val="C00000"/>
              </a:solidFill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16348" y="2024848"/>
            <a:ext cx="1423987" cy="804862"/>
          </a:xfrm>
          <a:prstGeom prst="rect">
            <a:avLst/>
          </a:prstGeom>
        </p:spPr>
      </p:pic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69878-8938-44BC-A7F2-966D5163D567}" type="slidenum">
              <a:rPr lang="sr-Latn-RS" smtClean="0"/>
              <a:t>19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7491220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b="1" smtClean="0"/>
              <a:t>Sadržaj izlaganja:</a:t>
            </a:r>
            <a:endParaRPr lang="sr-Latn-RS" b="1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909" y="1845973"/>
            <a:ext cx="4747490" cy="4351338"/>
          </a:xfrm>
        </p:spPr>
        <p:txBody>
          <a:bodyPr/>
          <a:lstStyle/>
          <a:p>
            <a:r>
              <a:rPr lang="sr-Latn-RS" smtClean="0"/>
              <a:t>Žene i IKT - istorija</a:t>
            </a:r>
          </a:p>
          <a:p>
            <a:r>
              <a:rPr lang="sr-Latn-RS" smtClean="0"/>
              <a:t>IKT, žene i svet danas</a:t>
            </a:r>
          </a:p>
          <a:p>
            <a:r>
              <a:rPr lang="sr-Latn-RS" smtClean="0"/>
              <a:t>IKT, žene i Srbija danas</a:t>
            </a:r>
          </a:p>
          <a:p>
            <a:r>
              <a:rPr lang="sr-Latn-RS"/>
              <a:t>Sopstveno iskustvo </a:t>
            </a:r>
            <a:r>
              <a:rPr lang="sr-Latn-RS" smtClean="0"/>
              <a:t>- prepreke </a:t>
            </a:r>
            <a:r>
              <a:rPr lang="sr-Latn-RS"/>
              <a:t>i </a:t>
            </a:r>
            <a:r>
              <a:rPr lang="sr-Latn-RS" smtClean="0"/>
              <a:t>uspesi</a:t>
            </a:r>
            <a:endParaRPr lang="sr-Latn-R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86287" y="1690688"/>
            <a:ext cx="6102625" cy="3853006"/>
          </a:xfrm>
          <a:prstGeom prst="rect">
            <a:avLst/>
          </a:prstGeom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69878-8938-44BC-A7F2-966D5163D567}" type="slidenum">
              <a:rPr lang="sr-Latn-RS" smtClean="0"/>
              <a:t>2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17006636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b="1" smtClean="0"/>
              <a:t>Detalji iz prakse</a:t>
            </a:r>
            <a:endParaRPr lang="sr-Latn-RS" b="1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351338"/>
          </a:xfrm>
        </p:spPr>
        <p:txBody>
          <a:bodyPr>
            <a:normAutofit fontScale="85000" lnSpcReduction="10000"/>
          </a:bodyPr>
          <a:lstStyle/>
          <a:p>
            <a:r>
              <a:rPr lang="sr-Latn-RS" smtClean="0"/>
              <a:t>Osnovala računski centar, rukovodeće mesto prepustila </a:t>
            </a:r>
            <a:r>
              <a:rPr lang="sr-Latn-RS"/>
              <a:t>kolegi... </a:t>
            </a:r>
            <a:r>
              <a:rPr lang="sr-Latn-RS" b="1">
                <a:solidFill>
                  <a:schemeClr val="accent5">
                    <a:lumMod val="75000"/>
                  </a:schemeClr>
                </a:solidFill>
                <a:sym typeface="Wingdings" panose="05000000000000000000" pitchFamily="2" charset="2"/>
              </a:rPr>
              <a:t></a:t>
            </a:r>
            <a:endParaRPr lang="sr-Latn-RS" b="1">
              <a:solidFill>
                <a:schemeClr val="accent5">
                  <a:lumMod val="75000"/>
                </a:schemeClr>
              </a:solidFill>
            </a:endParaRPr>
          </a:p>
          <a:p>
            <a:r>
              <a:rPr lang="sr-Latn-RS" smtClean="0"/>
              <a:t>Problem u komunikaciji sa studentkinjama  </a:t>
            </a:r>
            <a:r>
              <a:rPr lang="sr-Latn-RS" b="1" smtClean="0">
                <a:solidFill>
                  <a:schemeClr val="accent2">
                    <a:lumMod val="75000"/>
                  </a:schemeClr>
                </a:solidFill>
                <a:sym typeface="Wingdings" panose="05000000000000000000" pitchFamily="2" charset="2"/>
              </a:rPr>
              <a:t></a:t>
            </a:r>
          </a:p>
          <a:p>
            <a:pPr marL="0" indent="0">
              <a:buNone/>
            </a:pPr>
            <a:r>
              <a:rPr lang="sv-SE" b="1" smtClean="0"/>
              <a:t>	Mentorstva</a:t>
            </a:r>
            <a:r>
              <a:rPr lang="sv-SE" b="1"/>
              <a:t>:</a:t>
            </a:r>
          </a:p>
          <a:p>
            <a:pPr lvl="1"/>
            <a:r>
              <a:rPr lang="sv-SE" b="1"/>
              <a:t>Diplomski:   	M 57	Ž 73</a:t>
            </a:r>
          </a:p>
          <a:p>
            <a:pPr lvl="1"/>
            <a:r>
              <a:rPr lang="sv-SE" b="1"/>
              <a:t>Master:  	</a:t>
            </a:r>
            <a:r>
              <a:rPr lang="sv-SE" b="1" smtClean="0"/>
              <a:t>	M </a:t>
            </a:r>
            <a:r>
              <a:rPr lang="sv-SE" b="1"/>
              <a:t>41	Ž 41</a:t>
            </a:r>
          </a:p>
          <a:p>
            <a:pPr lvl="1"/>
            <a:r>
              <a:rPr lang="sv-SE" b="1"/>
              <a:t>Specijalistički: 	M 13	Ž 4</a:t>
            </a:r>
          </a:p>
          <a:p>
            <a:pPr lvl="1"/>
            <a:r>
              <a:rPr lang="sv-SE" b="1"/>
              <a:t>Magistarski: 	M 7	Ž 1</a:t>
            </a:r>
          </a:p>
          <a:p>
            <a:pPr lvl="1"/>
            <a:r>
              <a:rPr lang="sv-SE" b="1"/>
              <a:t>Doktorati	</a:t>
            </a:r>
            <a:r>
              <a:rPr lang="sv-SE" b="1" smtClean="0"/>
              <a:t>	M </a:t>
            </a:r>
            <a:r>
              <a:rPr lang="sv-SE" b="1"/>
              <a:t>1	Ž 2</a:t>
            </a:r>
          </a:p>
          <a:p>
            <a:pPr>
              <a:spcBef>
                <a:spcPts val="1200"/>
              </a:spcBef>
              <a:spcAft>
                <a:spcPts val="600"/>
              </a:spcAft>
            </a:pPr>
            <a:r>
              <a:rPr lang="sr-Latn-RS" b="1" smtClean="0">
                <a:solidFill>
                  <a:srgbClr val="C00000"/>
                </a:solidFill>
              </a:rPr>
              <a:t>Skandal </a:t>
            </a:r>
            <a:r>
              <a:rPr lang="en-US" b="1" smtClean="0">
                <a:solidFill>
                  <a:srgbClr val="C00000"/>
                </a:solidFill>
              </a:rPr>
              <a:t>pri zapo</a:t>
            </a:r>
            <a:r>
              <a:rPr lang="sr-Latn-RS" b="1" smtClean="0">
                <a:solidFill>
                  <a:srgbClr val="C00000"/>
                </a:solidFill>
              </a:rPr>
              <a:t>šljavanju sa </a:t>
            </a:r>
            <a:r>
              <a:rPr lang="sr-Latn-RS" b="1" smtClean="0">
                <a:solidFill>
                  <a:srgbClr val="C00000"/>
                </a:solidFill>
              </a:rPr>
              <a:t>potpisivanjem blanko otkaza u slučaju trudnoće!</a:t>
            </a:r>
            <a:r>
              <a:rPr lang="sr-Latn-RS">
                <a:solidFill>
                  <a:srgbClr val="C00000"/>
                </a:solidFill>
                <a:sym typeface="Wingdings" panose="05000000000000000000" pitchFamily="2" charset="2"/>
              </a:rPr>
              <a:t> </a:t>
            </a:r>
            <a:r>
              <a:rPr lang="sr-Latn-RS" sz="3200" b="1">
                <a:solidFill>
                  <a:srgbClr val="C00000"/>
                </a:solidFill>
                <a:sym typeface="Wingdings" panose="05000000000000000000" pitchFamily="2" charset="2"/>
              </a:rPr>
              <a:t></a:t>
            </a:r>
            <a:endParaRPr lang="sr-Latn-RS" b="1">
              <a:solidFill>
                <a:srgbClr val="C00000"/>
              </a:solidFill>
            </a:endParaRPr>
          </a:p>
          <a:p>
            <a:endParaRPr lang="sr-Latn-RS" b="1" smtClean="0"/>
          </a:p>
          <a:p>
            <a:r>
              <a:rPr lang="sr-Latn-RS" smtClean="0"/>
              <a:t>Umetnički poklon od diplomke Katarine:                      </a:t>
            </a:r>
            <a:r>
              <a:rPr lang="sr-Latn-RS" sz="3600" b="1" smtClean="0">
                <a:solidFill>
                  <a:srgbClr val="FF0000"/>
                </a:solidFill>
                <a:sym typeface="Wingdings" panose="05000000000000000000" pitchFamily="2" charset="2"/>
              </a:rPr>
              <a:t></a:t>
            </a:r>
            <a:endParaRPr lang="sr-Latn-RS" b="1" smtClean="0">
              <a:solidFill>
                <a:srgbClr val="FF0000"/>
              </a:solidFill>
            </a:endParaRPr>
          </a:p>
          <a:p>
            <a:endParaRPr lang="sr-Latn-R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41626" y="5014912"/>
            <a:ext cx="1076325" cy="1524000"/>
          </a:xfrm>
          <a:prstGeom prst="rect">
            <a:avLst/>
          </a:prstGeom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69878-8938-44BC-A7F2-966D5163D567}" type="slidenum">
              <a:rPr lang="sr-Latn-RS" smtClean="0"/>
              <a:t>20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23983757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r-Latn-RS" smtClean="0"/>
              <a:t/>
            </a:r>
            <a:br>
              <a:rPr lang="sr-Latn-RS" smtClean="0"/>
            </a:br>
            <a:r>
              <a:rPr lang="sr-Latn-RS" b="1" smtClean="0">
                <a:latin typeface="+mn-lt"/>
              </a:rPr>
              <a:t>REZIME</a:t>
            </a:r>
            <a:r>
              <a:rPr lang="sr-Latn-RS"/>
              <a:t/>
            </a:r>
            <a:br>
              <a:rPr lang="sr-Latn-RS"/>
            </a:br>
            <a:endParaRPr lang="sr-Latn-R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793173"/>
            <a:ext cx="10171545" cy="4063155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sr-Latn-RS" sz="3200" b="1" smtClean="0"/>
              <a:t> U </a:t>
            </a:r>
            <a:r>
              <a:rPr lang="sr-Latn-RS" sz="3200" b="1"/>
              <a:t>informatici se </a:t>
            </a:r>
            <a:r>
              <a:rPr lang="sr-Latn-RS" sz="3200" b="1" smtClean="0"/>
              <a:t>mnogo </a:t>
            </a:r>
            <a:r>
              <a:rPr lang="sr-Latn-RS" sz="3200" b="1"/>
              <a:t>i naporno radi, čitavog života </a:t>
            </a:r>
            <a:r>
              <a:rPr lang="sr-Latn-RS" sz="3200" b="1" smtClean="0"/>
              <a:t>uči,    ali </a:t>
            </a:r>
            <a:r>
              <a:rPr lang="sr-Latn-RS" sz="3200" b="1"/>
              <a:t>se ona mnogo voli!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sr-Latn-RS" sz="3200" b="1" smtClean="0"/>
              <a:t> Uz dobru organizaciju, </a:t>
            </a:r>
            <a:r>
              <a:rPr lang="sr-Latn-RS" sz="3200" b="1"/>
              <a:t>mogu se pomiriti sve ljubavi!</a:t>
            </a:r>
          </a:p>
          <a:p>
            <a:endParaRPr lang="sr-Latn-RS" sz="320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54556" y="3722746"/>
            <a:ext cx="3560373" cy="2975106"/>
          </a:xfrm>
          <a:prstGeom prst="rect">
            <a:avLst/>
          </a:prstGeom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69878-8938-44BC-A7F2-966D5163D567}" type="slidenum">
              <a:rPr lang="sr-Latn-RS" smtClean="0"/>
              <a:t>21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35527197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77819" y="1745673"/>
            <a:ext cx="9144000" cy="2660073"/>
          </a:xfrm>
        </p:spPr>
        <p:txBody>
          <a:bodyPr>
            <a:normAutofit fontScale="90000"/>
          </a:bodyPr>
          <a:lstStyle/>
          <a:p>
            <a:r>
              <a:rPr lang="sr-Latn-RS" smtClean="0"/>
              <a:t/>
            </a:r>
            <a:br>
              <a:rPr lang="sr-Latn-RS" smtClean="0"/>
            </a:br>
            <a:r>
              <a:rPr lang="sr-Latn-RS"/>
              <a:t/>
            </a:r>
            <a:br>
              <a:rPr lang="sr-Latn-RS"/>
            </a:br>
            <a:r>
              <a:rPr lang="sr-Latn-RS" smtClean="0"/>
              <a:t> </a:t>
            </a:r>
            <a:r>
              <a:rPr lang="sr-Latn-RS"/>
              <a:t/>
            </a:r>
            <a:br>
              <a:rPr lang="sr-Latn-RS"/>
            </a:br>
            <a:r>
              <a:rPr lang="sr-Latn-RS" smtClean="0"/>
              <a:t>POČECI...</a:t>
            </a:r>
            <a:br>
              <a:rPr lang="sr-Latn-RS" smtClean="0"/>
            </a:br>
            <a:r>
              <a:rPr lang="sr-Latn-RS" smtClean="0"/>
              <a:t>malo istorije</a:t>
            </a:r>
            <a:br>
              <a:rPr lang="sr-Latn-RS" smtClean="0"/>
            </a:br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23380293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000" b="1"/>
              <a:t>Ejda </a:t>
            </a:r>
            <a:r>
              <a:rPr lang="en-US" sz="4000" b="1" smtClean="0"/>
              <a:t>Lavlejs </a:t>
            </a:r>
            <a:r>
              <a:rPr lang="sr-Latn-RS" sz="4000" b="1" smtClean="0"/>
              <a:t/>
            </a:r>
            <a:br>
              <a:rPr lang="sr-Latn-RS" sz="4000" b="1" smtClean="0"/>
            </a:br>
            <a:r>
              <a:rPr lang="en-US" sz="2800" i="1" smtClean="0"/>
              <a:t>(</a:t>
            </a:r>
            <a:r>
              <a:rPr lang="en-US" sz="2800" i="1"/>
              <a:t>Augusta Ada </a:t>
            </a:r>
            <a:r>
              <a:rPr lang="en-US" sz="2800" i="1" smtClean="0"/>
              <a:t>King, Countess of Lovelace</a:t>
            </a:r>
            <a:r>
              <a:rPr lang="sr-Latn-RS" sz="2800" i="1" smtClean="0"/>
              <a:t>, 1815</a:t>
            </a:r>
            <a:r>
              <a:rPr lang="sr-Latn-RS" sz="2800" i="1"/>
              <a:t> </a:t>
            </a:r>
            <a:r>
              <a:rPr lang="sr-Latn-RS" sz="2800" i="1" smtClean="0"/>
              <a:t>–1852</a:t>
            </a:r>
            <a:r>
              <a:rPr lang="en-US" sz="2800" i="1"/>
              <a:t>)</a:t>
            </a:r>
            <a:endParaRPr lang="sr-Latn-RS" sz="2800" i="1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8819" y="1690688"/>
            <a:ext cx="7913914" cy="3589523"/>
          </a:xfrm>
        </p:spPr>
        <p:txBody>
          <a:bodyPr/>
          <a:lstStyle/>
          <a:p>
            <a:r>
              <a:rPr lang="en-US"/>
              <a:t>Lepa i pametna kći slavnog romantičarskog </a:t>
            </a:r>
            <a:r>
              <a:rPr lang="en-US" smtClean="0"/>
              <a:t>pesnika</a:t>
            </a:r>
            <a:r>
              <a:rPr lang="sr-Latn-RS" smtClean="0"/>
              <a:t> Bajrona</a:t>
            </a:r>
            <a:r>
              <a:rPr lang="en-US" smtClean="0"/>
              <a:t>, </a:t>
            </a:r>
            <a:r>
              <a:rPr lang="en-US"/>
              <a:t>grofica Ogasta Ejda Lavlejs </a:t>
            </a:r>
            <a:r>
              <a:rPr lang="en-US" b="1" smtClean="0"/>
              <a:t>prvi </a:t>
            </a:r>
            <a:r>
              <a:rPr lang="en-US" b="1"/>
              <a:t>je programer(ka) u istoriji </a:t>
            </a:r>
            <a:r>
              <a:rPr lang="en-US" b="1" smtClean="0"/>
              <a:t>računarstva</a:t>
            </a:r>
            <a:r>
              <a:rPr lang="sr-Latn-RS" b="1" smtClean="0"/>
              <a:t>!</a:t>
            </a:r>
            <a:r>
              <a:rPr lang="en-US" b="1" smtClean="0"/>
              <a:t> </a:t>
            </a:r>
            <a:endParaRPr lang="sr-Latn-RS" b="1" smtClean="0"/>
          </a:p>
          <a:p>
            <a:r>
              <a:rPr lang="en-US" smtClean="0"/>
              <a:t>1843</a:t>
            </a:r>
            <a:r>
              <a:rPr lang="en-US"/>
              <a:t>. godine </a:t>
            </a:r>
            <a:r>
              <a:rPr lang="en-US" smtClean="0"/>
              <a:t>dizajnira</a:t>
            </a:r>
            <a:r>
              <a:rPr lang="sr-Latn-RS" smtClean="0"/>
              <a:t>la je</a:t>
            </a:r>
            <a:r>
              <a:rPr lang="en-US" smtClean="0"/>
              <a:t> </a:t>
            </a:r>
            <a:r>
              <a:rPr lang="en-US"/>
              <a:t>prvi računarski algoritam </a:t>
            </a:r>
            <a:r>
              <a:rPr lang="sr-Latn-RS" smtClean="0"/>
              <a:t>planiran za pokretanje </a:t>
            </a:r>
            <a:r>
              <a:rPr lang="en-US" smtClean="0"/>
              <a:t>B</a:t>
            </a:r>
            <a:r>
              <a:rPr lang="sr-Latn-RS"/>
              <a:t>e</a:t>
            </a:r>
            <a:r>
              <a:rPr lang="en-US"/>
              <a:t>b</a:t>
            </a:r>
            <a:r>
              <a:rPr lang="sr-Latn-RS" smtClean="0"/>
              <a:t>idžov</a:t>
            </a:r>
            <a:r>
              <a:rPr lang="en-US"/>
              <a:t>e analitičke mašine.</a:t>
            </a:r>
            <a:endParaRPr lang="sr-Latn-RS" smtClean="0"/>
          </a:p>
          <a:p>
            <a:r>
              <a:rPr lang="sr-Latn-RS"/>
              <a:t>Američko ministarstvo odbrane je 1979. u njenu </a:t>
            </a:r>
            <a:r>
              <a:rPr lang="sr-Latn-RS" smtClean="0"/>
              <a:t>čast </a:t>
            </a:r>
            <a:r>
              <a:rPr lang="sr-Latn-RS"/>
              <a:t>nazvalo </a:t>
            </a:r>
            <a:r>
              <a:rPr lang="sr-Latn-RS" smtClean="0"/>
              <a:t>programski </a:t>
            </a:r>
            <a:r>
              <a:rPr lang="sr-Latn-RS"/>
              <a:t>jezik </a:t>
            </a:r>
            <a:r>
              <a:rPr lang="sr-Latn-RS" smtClean="0"/>
              <a:t>„Ada”.</a:t>
            </a:r>
            <a:endParaRPr lang="sr-Latn-R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61366" y="2052731"/>
            <a:ext cx="2383743" cy="377984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83940" y="4654828"/>
            <a:ext cx="1908694" cy="2028228"/>
          </a:xfrm>
          <a:prstGeom prst="rect">
            <a:avLst/>
          </a:prstGeom>
        </p:spPr>
      </p:pic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69878-8938-44BC-A7F2-966D5163D567}" type="slidenum">
              <a:rPr lang="sr-Latn-RS" smtClean="0"/>
              <a:t>4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19078526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1016" y="365125"/>
            <a:ext cx="10515600" cy="1325563"/>
          </a:xfrm>
        </p:spPr>
        <p:txBody>
          <a:bodyPr/>
          <a:lstStyle/>
          <a:p>
            <a:r>
              <a:rPr lang="sr-Latn-RS" sz="4000" b="1"/>
              <a:t>Hedi Lamar </a:t>
            </a:r>
            <a:r>
              <a:rPr lang="en-US" sz="3600" i="1" smtClean="0"/>
              <a:t>(</a:t>
            </a:r>
            <a:r>
              <a:rPr lang="sr-Latn-RS" sz="3600" i="1" smtClean="0"/>
              <a:t>Hedy L</a:t>
            </a:r>
            <a:r>
              <a:rPr lang="en-US" sz="3600" i="1" smtClean="0"/>
              <a:t>amarr</a:t>
            </a:r>
            <a:r>
              <a:rPr lang="sr-Latn-RS" sz="3600" i="1"/>
              <a:t>, </a:t>
            </a:r>
            <a:r>
              <a:rPr lang="sr-Latn-RS" sz="3600" i="1" smtClean="0"/>
              <a:t>1914 </a:t>
            </a:r>
            <a:r>
              <a:rPr lang="sr-Latn-RS" sz="3600" i="1"/>
              <a:t>– </a:t>
            </a:r>
            <a:r>
              <a:rPr lang="sr-Latn-RS" sz="3600" i="1" smtClean="0"/>
              <a:t>2000</a:t>
            </a:r>
            <a:r>
              <a:rPr lang="en-US" sz="3600" i="1" smtClean="0"/>
              <a:t>)</a:t>
            </a:r>
            <a:endParaRPr lang="sr-Latn-RS" i="1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01016" y="1975871"/>
            <a:ext cx="2762250" cy="3267075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764478" y="1690688"/>
            <a:ext cx="7861465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sr-Latn-RS" sz="2400"/>
              <a:t>Hedi </a:t>
            </a:r>
            <a:r>
              <a:rPr lang="sr-Latn-RS" sz="2400" smtClean="0"/>
              <a:t>Lamar znamo kao harizmatičnu glumicu, ali ona je bila </a:t>
            </a:r>
            <a:r>
              <a:rPr lang="sr-Latn-RS" sz="2400" b="1" smtClean="0"/>
              <a:t>pionirka </a:t>
            </a:r>
            <a:r>
              <a:rPr lang="sr-Latn-RS" sz="2400" b="1"/>
              <a:t>bežičnih </a:t>
            </a:r>
            <a:r>
              <a:rPr lang="sr-Latn-RS" sz="2400" b="1" smtClean="0"/>
              <a:t>komunikacija! </a:t>
            </a:r>
            <a:endParaRPr lang="sr-Latn-RS" sz="2400" b="1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r-Latn-RS" sz="2400"/>
              <a:t>Hedi </a:t>
            </a:r>
            <a:r>
              <a:rPr lang="sr-Latn-RS" sz="2400" smtClean="0"/>
              <a:t>Lamar je </a:t>
            </a:r>
            <a:r>
              <a:rPr lang="sr-Latn-RS" sz="2400"/>
              <a:t>1941. godine, zajedno sa Džordžom Antejlom, registrovala </a:t>
            </a:r>
            <a:r>
              <a:rPr lang="sr-Latn-RS" sz="2400" smtClean="0"/>
              <a:t>patent </a:t>
            </a:r>
            <a:r>
              <a:rPr lang="sr-Latn-RS" sz="2400" b="1"/>
              <a:t>tehnologije proširenog </a:t>
            </a:r>
            <a:r>
              <a:rPr lang="sr-Latn-RS" sz="2400" b="1" smtClean="0"/>
              <a:t>spektra</a:t>
            </a:r>
            <a:r>
              <a:rPr lang="sr-Latn-RS" sz="2400" smtClean="0"/>
              <a:t>. Njen </a:t>
            </a:r>
            <a:r>
              <a:rPr lang="sr-Latn-RS" sz="2400"/>
              <a:t>„sistem tajnih komunikacija” uspešno je protiv nacista primenjivala vojska </a:t>
            </a:r>
            <a:r>
              <a:rPr lang="sr-Latn-RS" sz="2400" smtClean="0"/>
              <a:t>SAD u Drugom </a:t>
            </a:r>
            <a:r>
              <a:rPr lang="sr-Latn-RS" sz="2400"/>
              <a:t>svetskom ratu. </a:t>
            </a:r>
            <a:endParaRPr lang="sr-Latn-RS" sz="240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r-Latn-RS" sz="2400" smtClean="0"/>
              <a:t>Razvoj </a:t>
            </a:r>
            <a:r>
              <a:rPr lang="sr-Latn-RS" sz="2400"/>
              <a:t>digitalnih komunikacija, bez patenta Hedi Lamar, </a:t>
            </a:r>
            <a:r>
              <a:rPr lang="sr-Latn-RS" sz="2400" smtClean="0"/>
              <a:t>ne bi </a:t>
            </a:r>
            <a:r>
              <a:rPr lang="sr-Latn-RS" sz="2400"/>
              <a:t>bio moguć. Njen patent se uspešno primenjuje kod mobilnih telefona, faks aparata i svih bežičnih uređaja. </a:t>
            </a:r>
            <a:r>
              <a:rPr lang="sr-Latn-RS" sz="2400" b="1" smtClean="0"/>
              <a:t>Proizvodi </a:t>
            </a:r>
            <a:r>
              <a:rPr lang="sr-Latn-RS" sz="2400" b="1"/>
              <a:t>koji koriste njen patent </a:t>
            </a:r>
            <a:r>
              <a:rPr lang="sr-Latn-RS" sz="2400" b="1" smtClean="0"/>
              <a:t>danas </a:t>
            </a:r>
            <a:r>
              <a:rPr lang="sr-Latn-RS" sz="2400" b="1"/>
              <a:t>se nalaze u svakoj </a:t>
            </a:r>
            <a:r>
              <a:rPr lang="sr-Latn-RS" sz="2400" b="1" smtClean="0"/>
              <a:t>kući!</a:t>
            </a:r>
            <a:endParaRPr lang="sr-Latn-RS" sz="2400" b="1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69878-8938-44BC-A7F2-966D5163D567}" type="slidenum">
              <a:rPr lang="sr-Latn-RS" smtClean="0"/>
              <a:t>5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27012279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8130" y="196850"/>
            <a:ext cx="1895475" cy="162877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87000" y="95002"/>
            <a:ext cx="1905000" cy="23812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r-Latn-RS" sz="4000" b="1" smtClean="0"/>
              <a:t>Žan Bartik</a:t>
            </a:r>
            <a:r>
              <a:rPr lang="en-US" sz="4000" b="1" smtClean="0"/>
              <a:t> </a:t>
            </a:r>
            <a:r>
              <a:rPr lang="en-US" sz="3600" i="1" smtClean="0"/>
              <a:t>(</a:t>
            </a:r>
            <a:r>
              <a:rPr lang="sr-Latn-RS" sz="3600" i="1" smtClean="0"/>
              <a:t>Jean </a:t>
            </a:r>
            <a:r>
              <a:rPr lang="sr-Latn-RS" sz="3600" i="1"/>
              <a:t>Bartik, </a:t>
            </a:r>
            <a:r>
              <a:rPr lang="sr-Latn-RS" sz="3600" i="1" smtClean="0"/>
              <a:t>1924 – 2011</a:t>
            </a:r>
            <a:r>
              <a:rPr lang="en-US" sz="3600" i="1" smtClean="0"/>
              <a:t>)</a:t>
            </a:r>
            <a:r>
              <a:rPr lang="sr-Latn-RS" sz="3600" i="1" smtClean="0"/>
              <a:t> </a:t>
            </a:r>
            <a:endParaRPr lang="sr-Latn-RS" i="1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895" y="2392630"/>
            <a:ext cx="10515600" cy="4351338"/>
          </a:xfrm>
        </p:spPr>
        <p:txBody>
          <a:bodyPr>
            <a:normAutofit lnSpcReduction="10000"/>
          </a:bodyPr>
          <a:lstStyle/>
          <a:p>
            <a:r>
              <a:rPr lang="en-US"/>
              <a:t>U periodu </a:t>
            </a:r>
            <a:r>
              <a:rPr lang="sr-Latn-RS" smtClean="0"/>
              <a:t>od </a:t>
            </a:r>
            <a:r>
              <a:rPr lang="en-US" smtClean="0"/>
              <a:t>1945–46</a:t>
            </a:r>
            <a:r>
              <a:rPr lang="en-US"/>
              <a:t>., Žan </a:t>
            </a:r>
            <a:r>
              <a:rPr lang="en-US" smtClean="0"/>
              <a:t>Bartik</a:t>
            </a:r>
            <a:r>
              <a:rPr lang="sr-Latn-RS" smtClean="0"/>
              <a:t> </a:t>
            </a:r>
            <a:r>
              <a:rPr lang="en-US" smtClean="0"/>
              <a:t>i </a:t>
            </a:r>
            <a:r>
              <a:rPr lang="en-US"/>
              <a:t>još pet žena </a:t>
            </a:r>
            <a:r>
              <a:rPr lang="en-US" smtClean="0"/>
              <a:t>razvil</a:t>
            </a:r>
            <a:r>
              <a:rPr lang="sr-Latn-RS" smtClean="0"/>
              <a:t>e</a:t>
            </a:r>
            <a:r>
              <a:rPr lang="en-US" smtClean="0"/>
              <a:t> </a:t>
            </a:r>
            <a:r>
              <a:rPr lang="en-US"/>
              <a:t>su </a:t>
            </a:r>
            <a:r>
              <a:rPr lang="en-US" smtClean="0"/>
              <a:t>temelje </a:t>
            </a:r>
            <a:r>
              <a:rPr lang="en-US"/>
              <a:t>softverskog programiranja radeći na ENIAC-u. </a:t>
            </a:r>
            <a:r>
              <a:rPr lang="en-US" b="1"/>
              <a:t>Šest žena, čiji je rad na softveru bio presudan za njegov </a:t>
            </a:r>
            <a:r>
              <a:rPr lang="en-US" b="1" smtClean="0"/>
              <a:t>uspeh</a:t>
            </a:r>
            <a:r>
              <a:rPr lang="en-US" b="1"/>
              <a:t>, nisu pozvane na proslavu </a:t>
            </a:r>
            <a:r>
              <a:rPr lang="en-US" b="1" smtClean="0"/>
              <a:t>povodom završetka </a:t>
            </a:r>
            <a:r>
              <a:rPr lang="en-US" b="1"/>
              <a:t>ENIAC-a.</a:t>
            </a:r>
          </a:p>
          <a:p>
            <a:r>
              <a:rPr lang="en-US"/>
              <a:t>Bartik je </a:t>
            </a:r>
            <a:r>
              <a:rPr lang="en-US" smtClean="0"/>
              <a:t>studira</a:t>
            </a:r>
            <a:r>
              <a:rPr lang="sr-Latn-RS" smtClean="0"/>
              <a:t>la</a:t>
            </a:r>
            <a:r>
              <a:rPr lang="en-US" smtClean="0"/>
              <a:t> </a:t>
            </a:r>
            <a:r>
              <a:rPr lang="en-US"/>
              <a:t>matematiku, </a:t>
            </a:r>
            <a:r>
              <a:rPr lang="sr-Latn-RS" smtClean="0"/>
              <a:t>potom </a:t>
            </a:r>
            <a:r>
              <a:rPr lang="en-US" smtClean="0"/>
              <a:t>radi</a:t>
            </a:r>
            <a:r>
              <a:rPr lang="sr-Latn-RS" smtClean="0"/>
              <a:t>la</a:t>
            </a:r>
            <a:r>
              <a:rPr lang="en-US" smtClean="0"/>
              <a:t> </a:t>
            </a:r>
            <a:r>
              <a:rPr lang="en-US"/>
              <a:t>na Univerzitetu u Pensilvaniji, prvo ručno izračunavajući </a:t>
            </a:r>
            <a:r>
              <a:rPr lang="en-US" smtClean="0"/>
              <a:t>balisti</a:t>
            </a:r>
            <a:r>
              <a:rPr lang="sr-Latn-RS" smtClean="0"/>
              <a:t>čke </a:t>
            </a:r>
            <a:r>
              <a:rPr lang="en-US" smtClean="0"/>
              <a:t>putanje</a:t>
            </a:r>
            <a:r>
              <a:rPr lang="en-US"/>
              <a:t>, a zatim koristeći ENIAC za to. Bartik i njene </a:t>
            </a:r>
            <a:r>
              <a:rPr lang="en-US" smtClean="0"/>
              <a:t>koleg</a:t>
            </a:r>
            <a:r>
              <a:rPr lang="sr-Latn-RS" smtClean="0"/>
              <a:t>inice</a:t>
            </a:r>
            <a:r>
              <a:rPr lang="en-US" smtClean="0"/>
              <a:t> </a:t>
            </a:r>
            <a:r>
              <a:rPr lang="en-US"/>
              <a:t>su tokom rada na ENIAC-u </a:t>
            </a:r>
            <a:r>
              <a:rPr lang="en-US" smtClean="0"/>
              <a:t>razvil</a:t>
            </a:r>
            <a:r>
              <a:rPr lang="sr-Latn-RS" smtClean="0"/>
              <a:t>e </a:t>
            </a:r>
            <a:r>
              <a:rPr lang="en-US" smtClean="0"/>
              <a:t> </a:t>
            </a:r>
            <a:r>
              <a:rPr lang="en-US"/>
              <a:t>mnoge </a:t>
            </a:r>
            <a:r>
              <a:rPr lang="en-US" smtClean="0"/>
              <a:t>osnov</a:t>
            </a:r>
            <a:r>
              <a:rPr lang="sr-Latn-RS" smtClean="0"/>
              <a:t>ne principe</a:t>
            </a:r>
            <a:r>
              <a:rPr lang="en-US" smtClean="0"/>
              <a:t> </a:t>
            </a:r>
            <a:r>
              <a:rPr lang="en-US"/>
              <a:t>programiranja, jer je to bio prvi računar takve vrste.</a:t>
            </a:r>
          </a:p>
          <a:p>
            <a:r>
              <a:rPr lang="en-US"/>
              <a:t>Nakon rada na ENIAC-u, Bartik je nastavila da radi na BINAC-u i </a:t>
            </a:r>
            <a:r>
              <a:rPr lang="en-US" smtClean="0"/>
              <a:t>UNIVAC-u</a:t>
            </a:r>
            <a:r>
              <a:rPr lang="sr-Latn-RS" smtClean="0"/>
              <a:t>.</a:t>
            </a:r>
            <a:endParaRPr lang="sr-Latn-R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69878-8938-44BC-A7F2-966D5163D567}" type="slidenum">
              <a:rPr lang="sr-Latn-RS" smtClean="0"/>
              <a:t>6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30178183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0081" y="441635"/>
            <a:ext cx="10515600" cy="1325563"/>
          </a:xfrm>
        </p:spPr>
        <p:txBody>
          <a:bodyPr/>
          <a:lstStyle/>
          <a:p>
            <a:r>
              <a:rPr lang="sr-Latn-RS" smtClean="0"/>
              <a:t>	</a:t>
            </a:r>
            <a:r>
              <a:rPr lang="sr-Latn-RS" sz="4000" b="1" smtClean="0"/>
              <a:t>Grejs Hoper</a:t>
            </a:r>
            <a:r>
              <a:rPr lang="en-US" sz="4000" b="1"/>
              <a:t> </a:t>
            </a:r>
            <a:r>
              <a:rPr lang="sr-Latn-RS" b="1" smtClean="0"/>
              <a:t/>
            </a:r>
            <a:br>
              <a:rPr lang="sr-Latn-RS" b="1" smtClean="0"/>
            </a:br>
            <a:r>
              <a:rPr lang="sr-Latn-RS" b="1"/>
              <a:t>	</a:t>
            </a:r>
            <a:r>
              <a:rPr lang="en-US" sz="3600" i="1" smtClean="0"/>
              <a:t>(</a:t>
            </a:r>
            <a:r>
              <a:rPr lang="en-US" sz="3600" i="1"/>
              <a:t>Grace </a:t>
            </a:r>
            <a:r>
              <a:rPr lang="en-US" sz="3600" i="1" smtClean="0"/>
              <a:t>Hopper</a:t>
            </a:r>
            <a:r>
              <a:rPr lang="sr-Latn-RS" sz="3600" i="1" smtClean="0"/>
              <a:t>, </a:t>
            </a:r>
            <a:r>
              <a:rPr lang="sr-Latn-RS" sz="3600" i="1"/>
              <a:t>1906 – </a:t>
            </a:r>
            <a:r>
              <a:rPr lang="sr-Latn-RS" sz="3600" i="1" smtClean="0"/>
              <a:t>1992</a:t>
            </a:r>
            <a:r>
              <a:rPr lang="en-US" sz="3600" i="1" smtClean="0"/>
              <a:t>)</a:t>
            </a:r>
            <a:endParaRPr lang="sr-Latn-RS" sz="3600" i="1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5690" y="2286087"/>
            <a:ext cx="11167754" cy="4351338"/>
          </a:xfrm>
        </p:spPr>
        <p:txBody>
          <a:bodyPr>
            <a:normAutofit/>
          </a:bodyPr>
          <a:lstStyle/>
          <a:p>
            <a:r>
              <a:rPr lang="en-US"/>
              <a:t>1952., Kontraadmiral Grejs Hoper stvori</a:t>
            </a:r>
            <a:r>
              <a:rPr lang="sr-Latn-RS" smtClean="0"/>
              <a:t>la</a:t>
            </a:r>
            <a:r>
              <a:rPr lang="en-US" smtClean="0"/>
              <a:t> </a:t>
            </a:r>
            <a:r>
              <a:rPr lang="en-US"/>
              <a:t>je </a:t>
            </a:r>
            <a:r>
              <a:rPr lang="en-US" smtClean="0"/>
              <a:t>jed</a:t>
            </a:r>
            <a:r>
              <a:rPr lang="sr-Latn-RS" smtClean="0"/>
              <a:t>a</a:t>
            </a:r>
            <a:r>
              <a:rPr lang="en-US" smtClean="0"/>
              <a:t>n </a:t>
            </a:r>
            <a:r>
              <a:rPr lang="en-US"/>
              <a:t>od prvih </a:t>
            </a:r>
            <a:r>
              <a:rPr lang="en-US" smtClean="0"/>
              <a:t> kompajlera</a:t>
            </a:r>
            <a:r>
              <a:rPr lang="sr-Latn-RS" smtClean="0"/>
              <a:t>.</a:t>
            </a:r>
            <a:r>
              <a:rPr lang="en-US" smtClean="0"/>
              <a:t> </a:t>
            </a:r>
            <a:endParaRPr lang="sr-Latn-RS" smtClean="0"/>
          </a:p>
          <a:p>
            <a:r>
              <a:rPr lang="sr-Latn-RS" smtClean="0"/>
              <a:t>Hoper </a:t>
            </a:r>
            <a:r>
              <a:rPr lang="sr-Latn-RS"/>
              <a:t>je </a:t>
            </a:r>
            <a:r>
              <a:rPr lang="sr-Latn-RS" smtClean="0"/>
              <a:t>tražila </a:t>
            </a:r>
            <a:r>
              <a:rPr lang="sr-Latn-RS"/>
              <a:t>način da olakša programiranje </a:t>
            </a:r>
            <a:r>
              <a:rPr lang="sr-Latn-RS" smtClean="0"/>
              <a:t>na računaru. Unos naredbi putem </a:t>
            </a:r>
            <a:r>
              <a:rPr lang="sr-Latn-RS"/>
              <a:t>brojeva bio je </a:t>
            </a:r>
            <a:r>
              <a:rPr lang="sr-Latn-RS" smtClean="0"/>
              <a:t>komplikovan. </a:t>
            </a:r>
            <a:r>
              <a:rPr lang="sr-Latn-RS"/>
              <a:t>Otkrila je metodu programiranja </a:t>
            </a:r>
            <a:r>
              <a:rPr lang="sr-Latn-RS" smtClean="0"/>
              <a:t>rečima </a:t>
            </a:r>
            <a:r>
              <a:rPr lang="sr-Latn-RS"/>
              <a:t>umesto brojevima, a 1959. stvorila je programski jezik koji je u osnovi </a:t>
            </a:r>
            <a:r>
              <a:rPr lang="sr-Latn-RS" smtClean="0"/>
              <a:t>omogućavao davanje komandi </a:t>
            </a:r>
            <a:r>
              <a:rPr lang="sr-Latn-RS"/>
              <a:t>na engleskom. </a:t>
            </a:r>
            <a:r>
              <a:rPr lang="sr-Latn-RS" smtClean="0"/>
              <a:t>Nazvan je </a:t>
            </a:r>
            <a:r>
              <a:rPr lang="sr-Latn-RS" b="1" i="1"/>
              <a:t>COBOL</a:t>
            </a:r>
            <a:r>
              <a:rPr lang="sr-Latn-RS"/>
              <a:t>.</a:t>
            </a:r>
          </a:p>
          <a:p>
            <a:r>
              <a:rPr lang="sr-Latn-RS" smtClean="0"/>
              <a:t>C</a:t>
            </a:r>
            <a:r>
              <a:rPr lang="sr-Latn-RS" i="1" smtClean="0"/>
              <a:t>OBOL</a:t>
            </a:r>
            <a:r>
              <a:rPr lang="sr-Latn-RS" smtClean="0"/>
              <a:t> </a:t>
            </a:r>
            <a:r>
              <a:rPr lang="sr-Latn-RS"/>
              <a:t>se </a:t>
            </a:r>
            <a:r>
              <a:rPr lang="sr-Latn-RS" smtClean="0"/>
              <a:t>čak i danas još uvek koristi</a:t>
            </a:r>
            <a:r>
              <a:rPr lang="sr-Latn-RS"/>
              <a:t>, posebno od </a:t>
            </a:r>
            <a:r>
              <a:rPr lang="sr-Latn-RS" smtClean="0"/>
              <a:t>strane nekih banaka. Bio je decenijama neprikosnoven  </a:t>
            </a:r>
            <a:r>
              <a:rPr lang="sr-Latn-RS"/>
              <a:t>u gotovo svim </a:t>
            </a:r>
            <a:r>
              <a:rPr lang="sr-Latn-RS" smtClean="0"/>
              <a:t>poslovnim transakcijama</a:t>
            </a:r>
            <a:r>
              <a:rPr lang="sr-Latn-RS"/>
              <a:t>. </a:t>
            </a:r>
            <a:r>
              <a:rPr lang="sr-Latn-RS" smtClean="0"/>
              <a:t>Nije isključeno da i danas, kada negde prevučete </a:t>
            </a:r>
            <a:r>
              <a:rPr lang="sr-Latn-RS"/>
              <a:t>kreditnom </a:t>
            </a:r>
            <a:r>
              <a:rPr lang="sr-Latn-RS" smtClean="0"/>
              <a:t>karticom, aktivirate  </a:t>
            </a:r>
            <a:r>
              <a:rPr lang="sr-Latn-RS" i="1" smtClean="0"/>
              <a:t>COBOL</a:t>
            </a:r>
            <a:r>
              <a:rPr lang="sr-Latn-RS" smtClean="0"/>
              <a:t>.</a:t>
            </a:r>
            <a:r>
              <a:rPr lang="en-US" smtClean="0"/>
              <a:t>.</a:t>
            </a:r>
            <a:r>
              <a:rPr lang="sr-Latn-RS" smtClean="0"/>
              <a:t>.</a:t>
            </a:r>
          </a:p>
          <a:p>
            <a:endParaRPr lang="sr-Latn-R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8234" y="270122"/>
            <a:ext cx="1504950" cy="177165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82098" y="94261"/>
            <a:ext cx="3591667" cy="2020313"/>
          </a:xfrm>
          <a:prstGeom prst="rect">
            <a:avLst/>
          </a:prstGeom>
        </p:spPr>
      </p:pic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69878-8938-44BC-A7F2-966D5163D567}" type="slidenum">
              <a:rPr lang="sr-Latn-RS" smtClean="0"/>
              <a:t>7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33089174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smtClean="0"/>
              <a:t>XX vek, 60-te godine…</a:t>
            </a:r>
            <a:endParaRPr lang="sr-Latn-RS" b="1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r-Latn-RS" sz="3200"/>
              <a:t>Prelaskom u posleratno doba i </a:t>
            </a:r>
            <a:r>
              <a:rPr lang="sr-Latn-RS" sz="3200" smtClean="0"/>
              <a:t>tokom šezdesetih </a:t>
            </a:r>
            <a:r>
              <a:rPr lang="sr-Latn-RS" sz="3200"/>
              <a:t>godina prošlog veka, </a:t>
            </a:r>
            <a:r>
              <a:rPr lang="sr-Latn-RS" sz="3200" b="1"/>
              <a:t>softverski inženjering smatran je „ženskim poslom“. </a:t>
            </a:r>
            <a:endParaRPr lang="sr-Latn-RS" sz="3200" b="1" smtClean="0"/>
          </a:p>
          <a:p>
            <a:r>
              <a:rPr lang="sr-Latn-RS" sz="3200" smtClean="0"/>
              <a:t>Hardver je bio težak posao, tj. „za muškarce“. </a:t>
            </a:r>
          </a:p>
          <a:p>
            <a:r>
              <a:rPr lang="sr-Latn-RS" sz="2400" i="1" smtClean="0"/>
              <a:t>Cosmopolitan</a:t>
            </a:r>
            <a:r>
              <a:rPr lang="sr-Latn-RS" sz="2400" smtClean="0"/>
              <a:t> je izveštavao o „računarskim devojkama“ iz 1967. godine, a Grejs Hoper je tvrdila da je računarsko programiranje prirodno okruženje za žene - tu nije mislila na biologiju, već na </a:t>
            </a:r>
            <a:r>
              <a:rPr lang="sr-Latn-RS" sz="2400" b="1" smtClean="0"/>
              <a:t>odgovornost koju žene prirodno imaju</a:t>
            </a:r>
            <a:r>
              <a:rPr lang="en-US" sz="2400" b="1" smtClean="0"/>
              <a:t> </a:t>
            </a:r>
            <a:r>
              <a:rPr lang="sr-Latn-RS" sz="2400" b="1" smtClean="0"/>
              <a:t>kod</a:t>
            </a:r>
            <a:r>
              <a:rPr lang="en-US" sz="2400" b="1" smtClean="0"/>
              <a:t> </a:t>
            </a:r>
            <a:r>
              <a:rPr lang="sr-Latn-RS" sz="2400" b="1" smtClean="0"/>
              <a:t>planiranja i pripreme svega što je potrebno, u odgovarajuće vreme.</a:t>
            </a:r>
            <a:endParaRPr lang="sr-Latn-RS" sz="2400" b="1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69878-8938-44BC-A7F2-966D5163D567}" type="slidenum">
              <a:rPr lang="sr-Latn-RS" smtClean="0"/>
              <a:t>8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5193042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xplosion 2 6"/>
          <p:cNvSpPr/>
          <p:nvPr/>
        </p:nvSpPr>
        <p:spPr>
          <a:xfrm>
            <a:off x="-11876" y="1"/>
            <a:ext cx="9624291" cy="1917937"/>
          </a:xfrm>
          <a:prstGeom prst="irregularSeal2">
            <a:avLst/>
          </a:prstGeom>
          <a:solidFill>
            <a:srgbClr val="C00000"/>
          </a:solidFill>
          <a:ln w="31750" cap="sq" cmpd="sng">
            <a:solidFill>
              <a:srgbClr val="C00000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b="1" smtClean="0">
                <a:solidFill>
                  <a:srgbClr val="C00000"/>
                </a:solidFill>
              </a:rPr>
              <a:t>    </a:t>
            </a:r>
            <a:r>
              <a:rPr lang="en-US" b="1" smtClean="0">
                <a:solidFill>
                  <a:srgbClr val="C00000"/>
                </a:solidFill>
              </a:rPr>
              <a:t>  </a:t>
            </a:r>
            <a:r>
              <a:rPr lang="sr-Latn-RS" b="1" smtClean="0">
                <a:solidFill>
                  <a:schemeClr val="bg1">
                    <a:lumMod val="95000"/>
                  </a:schemeClr>
                </a:solidFill>
              </a:rPr>
              <a:t>XX </a:t>
            </a:r>
            <a:r>
              <a:rPr lang="sr-Latn-RS" b="1">
                <a:solidFill>
                  <a:schemeClr val="bg1">
                    <a:lumMod val="95000"/>
                  </a:schemeClr>
                </a:solidFill>
              </a:rPr>
              <a:t>vek, </a:t>
            </a:r>
            <a:r>
              <a:rPr lang="en-US" b="1" smtClean="0">
                <a:solidFill>
                  <a:schemeClr val="bg1">
                    <a:lumMod val="95000"/>
                  </a:schemeClr>
                </a:solidFill>
              </a:rPr>
              <a:t>poslednje dekade</a:t>
            </a:r>
            <a:r>
              <a:rPr lang="sr-Latn-RS" b="1" smtClean="0">
                <a:solidFill>
                  <a:schemeClr val="bg1">
                    <a:lumMod val="95000"/>
                  </a:schemeClr>
                </a:solidFill>
              </a:rPr>
              <a:t>…</a:t>
            </a:r>
            <a:endParaRPr lang="sr-Latn-RS" b="1">
              <a:solidFill>
                <a:schemeClr val="bg1">
                  <a:lumMod val="95000"/>
                </a:schemeClr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18369" y="205952"/>
            <a:ext cx="2435431" cy="1964057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3192" y="1917938"/>
            <a:ext cx="10515600" cy="4351338"/>
          </a:xfrm>
        </p:spPr>
        <p:txBody>
          <a:bodyPr>
            <a:normAutofit fontScale="92500" lnSpcReduction="20000"/>
          </a:bodyPr>
          <a:lstStyle/>
          <a:p>
            <a:r>
              <a:rPr lang="sr-Latn-RS"/>
              <a:t>Počevši od kasnih 1960-ih, </a:t>
            </a:r>
            <a:r>
              <a:rPr lang="sr-Latn-RS" b="1">
                <a:solidFill>
                  <a:srgbClr val="C00000"/>
                </a:solidFill>
              </a:rPr>
              <a:t>muškarci su shvatili da je programiranje </a:t>
            </a:r>
            <a:r>
              <a:rPr lang="sr-Latn-RS" b="1" smtClean="0">
                <a:solidFill>
                  <a:srgbClr val="C00000"/>
                </a:solidFill>
              </a:rPr>
              <a:t>prestižno</a:t>
            </a:r>
            <a:r>
              <a:rPr lang="en-US" b="1" smtClean="0">
                <a:solidFill>
                  <a:srgbClr val="C00000"/>
                </a:solidFill>
              </a:rPr>
              <a:t>!</a:t>
            </a:r>
            <a:r>
              <a:rPr lang="sr-Latn-RS" b="1" smtClean="0">
                <a:solidFill>
                  <a:srgbClr val="C00000"/>
                </a:solidFill>
              </a:rPr>
              <a:t> </a:t>
            </a:r>
            <a:endParaRPr lang="en-US" b="1" smtClean="0">
              <a:solidFill>
                <a:srgbClr val="C00000"/>
              </a:solidFill>
            </a:endParaRPr>
          </a:p>
          <a:p>
            <a:r>
              <a:rPr lang="en-US" smtClean="0"/>
              <a:t>Nastale </a:t>
            </a:r>
            <a:r>
              <a:rPr lang="sr-Latn-RS" smtClean="0"/>
              <a:t>su </a:t>
            </a:r>
            <a:r>
              <a:rPr lang="sr-Latn-RS"/>
              <a:t>profesionalne </a:t>
            </a:r>
            <a:r>
              <a:rPr lang="sr-Latn-RS" smtClean="0"/>
              <a:t>organizacije za </a:t>
            </a:r>
            <a:r>
              <a:rPr lang="sr-Latn-RS"/>
              <a:t>smišljanje marketinga i reklamnih kampanja koje su </a:t>
            </a:r>
            <a:r>
              <a:rPr lang="sr-Latn-RS" b="1">
                <a:solidFill>
                  <a:srgbClr val="C00000"/>
                </a:solidFill>
              </a:rPr>
              <a:t>obeshrabrile zapošljavanje žena u </a:t>
            </a:r>
            <a:r>
              <a:rPr lang="sr-Latn-RS" b="1" smtClean="0">
                <a:solidFill>
                  <a:srgbClr val="C00000"/>
                </a:solidFill>
              </a:rPr>
              <a:t>računarskim naukama </a:t>
            </a:r>
            <a:r>
              <a:rPr lang="sr-Latn-RS" b="1">
                <a:solidFill>
                  <a:srgbClr val="C00000"/>
                </a:solidFill>
              </a:rPr>
              <a:t>i </a:t>
            </a:r>
            <a:r>
              <a:rPr lang="sr-Latn-RS" b="1" smtClean="0">
                <a:solidFill>
                  <a:srgbClr val="C00000"/>
                </a:solidFill>
              </a:rPr>
              <a:t>programiranju. </a:t>
            </a:r>
            <a:endParaRPr lang="en-US" b="1" smtClean="0">
              <a:solidFill>
                <a:srgbClr val="C00000"/>
              </a:solidFill>
            </a:endParaRPr>
          </a:p>
          <a:p>
            <a:r>
              <a:rPr lang="sr-Latn-RS" smtClean="0"/>
              <a:t>Početkom osamdesetih</a:t>
            </a:r>
            <a:r>
              <a:rPr lang="sr-Latn-RS"/>
              <a:t>, </a:t>
            </a:r>
            <a:r>
              <a:rPr lang="sr-Latn-RS" smtClean="0"/>
              <a:t>konzole </a:t>
            </a:r>
            <a:r>
              <a:rPr lang="sr-Latn-RS"/>
              <a:t>za video igre su stigle na </a:t>
            </a:r>
            <a:r>
              <a:rPr lang="sr-Latn-RS" smtClean="0"/>
              <a:t>tržište</a:t>
            </a:r>
            <a:r>
              <a:rPr lang="en-US" smtClean="0"/>
              <a:t>. Po odluci proizvo</a:t>
            </a:r>
            <a:r>
              <a:rPr lang="sr-Latn-RS" smtClean="0"/>
              <a:t>đača, prodavale su se na odeljenjima igračaka za dečake!</a:t>
            </a:r>
          </a:p>
          <a:p>
            <a:r>
              <a:rPr lang="sr-Latn-RS" smtClean="0"/>
              <a:t>Usledila je poznata, i danas prisutna poruka: </a:t>
            </a:r>
            <a:r>
              <a:rPr lang="sr-Latn-RS" b="1" smtClean="0">
                <a:solidFill>
                  <a:srgbClr val="C00000"/>
                </a:solidFill>
              </a:rPr>
              <a:t>„</a:t>
            </a:r>
            <a:r>
              <a:rPr lang="sr-Latn-RS" b="1">
                <a:solidFill>
                  <a:srgbClr val="C00000"/>
                </a:solidFill>
              </a:rPr>
              <a:t>tehnologija je za dečake, a ne za devojčice.“</a:t>
            </a:r>
          </a:p>
          <a:p>
            <a:r>
              <a:rPr lang="sr-Latn-RS" smtClean="0"/>
              <a:t>Filmovi </a:t>
            </a:r>
            <a:r>
              <a:rPr lang="sr-Latn-RS"/>
              <a:t>poput </a:t>
            </a:r>
            <a:r>
              <a:rPr lang="en-US" i="1" smtClean="0"/>
              <a:t>W</a:t>
            </a:r>
            <a:r>
              <a:rPr lang="sr-Latn-RS" i="1" smtClean="0"/>
              <a:t>orGames </a:t>
            </a:r>
            <a:r>
              <a:rPr lang="sr-Latn-RS"/>
              <a:t>i </a:t>
            </a:r>
            <a:r>
              <a:rPr lang="en-US" i="1" smtClean="0"/>
              <a:t>W</a:t>
            </a:r>
            <a:r>
              <a:rPr lang="sr-Latn-RS" i="1" smtClean="0"/>
              <a:t>eird </a:t>
            </a:r>
            <a:r>
              <a:rPr lang="sr-Latn-RS" i="1"/>
              <a:t>Science </a:t>
            </a:r>
            <a:r>
              <a:rPr lang="sr-Latn-RS"/>
              <a:t>pomogli su da se uspostavi stereotip o </a:t>
            </a:r>
            <a:r>
              <a:rPr lang="sr-Latn-RS" smtClean="0"/>
              <a:t>računarskom programeru </a:t>
            </a:r>
            <a:r>
              <a:rPr lang="sr-Latn-RS"/>
              <a:t>kao nezgodnom muškom štreberu. </a:t>
            </a:r>
            <a:endParaRPr lang="sr-Latn-RS" smtClean="0"/>
          </a:p>
          <a:p>
            <a:r>
              <a:rPr lang="sr-Latn-RS" smtClean="0"/>
              <a:t>Kao rezultat, </a:t>
            </a:r>
            <a:r>
              <a:rPr lang="sr-Latn-RS" b="1" smtClean="0">
                <a:solidFill>
                  <a:srgbClr val="C00000"/>
                </a:solidFill>
              </a:rPr>
              <a:t>u oblasti </a:t>
            </a:r>
            <a:r>
              <a:rPr lang="sr-Latn-RS" b="1">
                <a:solidFill>
                  <a:srgbClr val="C00000"/>
                </a:solidFill>
              </a:rPr>
              <a:t>rada koju su žene u velikoj meri izmislile, </a:t>
            </a:r>
            <a:r>
              <a:rPr lang="sr-Latn-RS" b="1" smtClean="0">
                <a:solidFill>
                  <a:srgbClr val="C00000"/>
                </a:solidFill>
              </a:rPr>
              <a:t>već 1986</a:t>
            </a:r>
            <a:r>
              <a:rPr lang="sr-Latn-RS" b="1">
                <a:solidFill>
                  <a:srgbClr val="C00000"/>
                </a:solidFill>
              </a:rPr>
              <a:t>. </a:t>
            </a:r>
            <a:r>
              <a:rPr lang="sr-Latn-RS" b="1" smtClean="0">
                <a:solidFill>
                  <a:srgbClr val="C00000"/>
                </a:solidFill>
              </a:rPr>
              <a:t>godine zauzimale su samo 37%.</a:t>
            </a:r>
            <a:endParaRPr lang="sr-Latn-RS" b="1">
              <a:solidFill>
                <a:srgbClr val="C00000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69878-8938-44BC-A7F2-966D5163D567}" type="slidenum">
              <a:rPr lang="sr-Latn-RS" smtClean="0"/>
              <a:t>9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42299952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892</TotalTime>
  <Words>1355</Words>
  <Application>Microsoft Office PowerPoint</Application>
  <PresentationFormat>Widescreen</PresentationFormat>
  <Paragraphs>113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6" baseType="lpstr">
      <vt:lpstr>Arial</vt:lpstr>
      <vt:lpstr>Calibri</vt:lpstr>
      <vt:lpstr>Calibri Light</vt:lpstr>
      <vt:lpstr>Wingdings</vt:lpstr>
      <vt:lpstr>Office Theme</vt:lpstr>
      <vt:lpstr>Razvojni put  sledbenica Bajronove kćeri</vt:lpstr>
      <vt:lpstr>Sadržaj izlaganja:</vt:lpstr>
      <vt:lpstr>    POČECI... malo istorije </vt:lpstr>
      <vt:lpstr>Ejda Lavlejs  (Augusta Ada King, Countess of Lovelace, 1815 –1852)</vt:lpstr>
      <vt:lpstr>Hedi Lamar (Hedy Lamarr, 1914 – 2000)</vt:lpstr>
      <vt:lpstr>Žan Bartik (Jean Bartik, 1924 – 2011) </vt:lpstr>
      <vt:lpstr> Grejs Hoper   (Grace Hopper, 1906 – 1992)</vt:lpstr>
      <vt:lpstr>XX vek, 60-te godine…</vt:lpstr>
      <vt:lpstr>      XX vek, poslednje dekade…</vt:lpstr>
      <vt:lpstr>Učešće žena  po oblastima, USA, do 2010.</vt:lpstr>
      <vt:lpstr>Programerke  – naučnice XX i XXI vek</vt:lpstr>
      <vt:lpstr>Aleksandra Elbakian (Александра Асановна Элбакян) </vt:lpstr>
      <vt:lpstr>IKT i žene u Srbiji</vt:lpstr>
      <vt:lpstr>Rezultati prethodnog istraživanja*</vt:lpstr>
      <vt:lpstr>Program Vlade Srbije za osnaživanje žena u oblasti informaciono-komunikacionih tehnologija za period 2019-2020. godine *</vt:lpstr>
      <vt:lpstr>Realizacija...</vt:lpstr>
      <vt:lpstr>Međunarodni „Dan devojčica u IKT sektoru” ustanovljen je na nivou Ujedinjenih nacija i obeležava se u Srbiji od 2010. svakog četvrtog četvrtka u aprilu</vt:lpstr>
      <vt:lpstr>Lično iskustvo</vt:lpstr>
      <vt:lpstr>BIOGRAFSKI PODACI </vt:lpstr>
      <vt:lpstr>Detalji iz prakse</vt:lpstr>
      <vt:lpstr> REZIME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Razvojni put sledbenica Bajronove kćeri</dc:title>
  <dc:creator>dell</dc:creator>
  <cp:lastModifiedBy>dell</cp:lastModifiedBy>
  <cp:revision>91</cp:revision>
  <dcterms:created xsi:type="dcterms:W3CDTF">2020-01-26T19:31:34Z</dcterms:created>
  <dcterms:modified xsi:type="dcterms:W3CDTF">2020-03-04T18:45:23Z</dcterms:modified>
</cp:coreProperties>
</file>