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75" r:id="rId5"/>
    <p:sldId id="291" r:id="rId6"/>
    <p:sldId id="292" r:id="rId7"/>
    <p:sldId id="293" r:id="rId8"/>
    <p:sldId id="287" r:id="rId9"/>
    <p:sldId id="288" r:id="rId10"/>
    <p:sldId id="289" r:id="rId11"/>
    <p:sldId id="290" r:id="rId12"/>
    <p:sldId id="260" r:id="rId13"/>
    <p:sldId id="298" r:id="rId14"/>
    <p:sldId id="265" r:id="rId15"/>
    <p:sldId id="296" r:id="rId16"/>
    <p:sldId id="297" r:id="rId17"/>
    <p:sldId id="266" r:id="rId18"/>
    <p:sldId id="273" r:id="rId19"/>
    <p:sldId id="299" r:id="rId20"/>
    <p:sldId id="300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Studentkinje</a:t>
            </a:r>
            <a:r>
              <a:rPr lang="sr-Latn-RS" baseline="0"/>
              <a:t> na ME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ME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413</c:v>
                </c:pt>
                <c:pt idx="1">
                  <c:v>46</c:v>
                </c:pt>
                <c:pt idx="2">
                  <c:v>56</c:v>
                </c:pt>
                <c:pt idx="3">
                  <c:v>52</c:v>
                </c:pt>
                <c:pt idx="4">
                  <c:v>53</c:v>
                </c:pt>
                <c:pt idx="5">
                  <c:v>57</c:v>
                </c:pt>
                <c:pt idx="6">
                  <c:v>54</c:v>
                </c:pt>
                <c:pt idx="7">
                  <c:v>42</c:v>
                </c:pt>
                <c:pt idx="8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Studentkinje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ME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89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13</c:v>
                </c:pt>
                <c:pt idx="5">
                  <c:v>15</c:v>
                </c:pt>
                <c:pt idx="6">
                  <c:v>19</c:v>
                </c:pt>
                <c:pt idx="7">
                  <c:v>10</c:v>
                </c:pt>
                <c:pt idx="8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Ispisane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ME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22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1063200"/>
        <c:axId val="1621057216"/>
      </c:barChart>
      <c:catAx>
        <c:axId val="162106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057216"/>
        <c:crosses val="autoZero"/>
        <c:auto val="1"/>
        <c:lblAlgn val="ctr"/>
        <c:lblOffset val="100"/>
        <c:noMultiLvlLbl val="0"/>
      </c:catAx>
      <c:valAx>
        <c:axId val="162105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06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Studentkinje</a:t>
            </a:r>
            <a:r>
              <a:rPr lang="sr-Latn-RS" baseline="0"/>
              <a:t> na MM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ME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413</c:v>
                </c:pt>
                <c:pt idx="1">
                  <c:v>46</c:v>
                </c:pt>
                <c:pt idx="2">
                  <c:v>56</c:v>
                </c:pt>
                <c:pt idx="3">
                  <c:v>52</c:v>
                </c:pt>
                <c:pt idx="4">
                  <c:v>53</c:v>
                </c:pt>
                <c:pt idx="5">
                  <c:v>57</c:v>
                </c:pt>
                <c:pt idx="6">
                  <c:v>54</c:v>
                </c:pt>
                <c:pt idx="7">
                  <c:v>42</c:v>
                </c:pt>
                <c:pt idx="8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Studentkinje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ME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89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13</c:v>
                </c:pt>
                <c:pt idx="5">
                  <c:v>15</c:v>
                </c:pt>
                <c:pt idx="6">
                  <c:v>19</c:v>
                </c:pt>
                <c:pt idx="7">
                  <c:v>10</c:v>
                </c:pt>
                <c:pt idx="8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Ispisane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ME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22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1069184"/>
        <c:axId val="1621069728"/>
      </c:barChart>
      <c:catAx>
        <c:axId val="16210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069728"/>
        <c:crosses val="autoZero"/>
        <c:auto val="1"/>
        <c:lblAlgn val="ctr"/>
        <c:lblOffset val="100"/>
        <c:noMultiLvlLbl val="0"/>
      </c:catAx>
      <c:valAx>
        <c:axId val="162106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06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Studentkinje</a:t>
            </a:r>
            <a:r>
              <a:rPr lang="sr-Latn-RS" baseline="0"/>
              <a:t> ME i MM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134</c:v>
                </c:pt>
                <c:pt idx="1">
                  <c:v>101</c:v>
                </c:pt>
                <c:pt idx="2">
                  <c:v>110</c:v>
                </c:pt>
                <c:pt idx="3">
                  <c:v>105</c:v>
                </c:pt>
                <c:pt idx="4">
                  <c:v>106</c:v>
                </c:pt>
                <c:pt idx="5">
                  <c:v>116</c:v>
                </c:pt>
                <c:pt idx="6">
                  <c:v>107</c:v>
                </c:pt>
                <c:pt idx="7">
                  <c:v>86</c:v>
                </c:pt>
                <c:pt idx="8">
                  <c:v>110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Studentkinj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20</c:v>
                </c:pt>
                <c:pt idx="1">
                  <c:v>11</c:v>
                </c:pt>
                <c:pt idx="2">
                  <c:v>14</c:v>
                </c:pt>
                <c:pt idx="3">
                  <c:v>14</c:v>
                </c:pt>
                <c:pt idx="4">
                  <c:v>18</c:v>
                </c:pt>
                <c:pt idx="5">
                  <c:v>22</c:v>
                </c:pt>
                <c:pt idx="6">
                  <c:v>32</c:v>
                </c:pt>
                <c:pt idx="7">
                  <c:v>12</c:v>
                </c:pt>
                <c:pt idx="8">
                  <c:v>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Ispisane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8</c:v>
                </c:pt>
                <c:pt idx="4">
                  <c:v>7</c:v>
                </c:pt>
                <c:pt idx="5">
                  <c:v>5</c:v>
                </c:pt>
                <c:pt idx="6">
                  <c:v>10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Ostale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15</c:v>
                </c:pt>
                <c:pt idx="1">
                  <c:v>9</c:v>
                </c:pt>
                <c:pt idx="2">
                  <c:v>11</c:v>
                </c:pt>
                <c:pt idx="3">
                  <c:v>6</c:v>
                </c:pt>
                <c:pt idx="4">
                  <c:v>11</c:v>
                </c:pt>
                <c:pt idx="5">
                  <c:v>17</c:v>
                </c:pt>
                <c:pt idx="6">
                  <c:v>22</c:v>
                </c:pt>
                <c:pt idx="7">
                  <c:v>9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1068640"/>
        <c:axId val="1621064832"/>
      </c:barChart>
      <c:catAx>
        <c:axId val="16210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064832"/>
        <c:crosses val="autoZero"/>
        <c:auto val="1"/>
        <c:lblAlgn val="ctr"/>
        <c:lblOffset val="100"/>
        <c:noMultiLvlLbl val="0"/>
      </c:catAx>
      <c:valAx>
        <c:axId val="162106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06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EDB-327D-43A3-B2EA-A5C86FFF5DB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D73-B371-4124-B70B-1559DC7D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1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EDB-327D-43A3-B2EA-A5C86FFF5DB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D73-B371-4124-B70B-1559DC7D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4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EDB-327D-43A3-B2EA-A5C86FFF5DB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D73-B371-4124-B70B-1559DC7D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EDB-327D-43A3-B2EA-A5C86FFF5DB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D73-B371-4124-B70B-1559DC7D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EDB-327D-43A3-B2EA-A5C86FFF5DB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D73-B371-4124-B70B-1559DC7D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8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EDB-327D-43A3-B2EA-A5C86FFF5DB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D73-B371-4124-B70B-1559DC7D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5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EDB-327D-43A3-B2EA-A5C86FFF5DB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D73-B371-4124-B70B-1559DC7D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3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EDB-327D-43A3-B2EA-A5C86FFF5DB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D73-B371-4124-B70B-1559DC7D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EDB-327D-43A3-B2EA-A5C86FFF5DB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D73-B371-4124-B70B-1559DC7D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2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EDB-327D-43A3-B2EA-A5C86FFF5DB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D73-B371-4124-B70B-1559DC7D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AEDB-327D-43A3-B2EA-A5C86FFF5DB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D73-B371-4124-B70B-1559DC7D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1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AEDB-327D-43A3-B2EA-A5C86FFF5DB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23D73-B371-4124-B70B-1559DC7D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url=https://seeklogo.com/vector-logo/51708/fakultet-tehnickih-nauka-novi-sad&amp;psig=AOvVaw0fOHINdknPRaBaac8xmTAO&amp;ust=1583307433007000&amp;source=images&amp;cd=vfe&amp;ved=0CAIQjRxqFwoTCOC2n_vl_ecCFQAAAAAdAAAAABA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/url?sa=i&amp;url=https://seeklogo.com/vector-logo/146062/univerzitet-novi-sad&amp;psig=AOvVaw1_GSka5kx6Q14O4LW2wpOX&amp;ust=1583307477690000&amp;source=images&amp;cd=vfe&amp;ved=0CAIQjRxqFwoTCKDDxJDm_ecCFQAAAAAdAAAAABA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url=https://www.army.mil/article/211759/army_researcher_named_woman_engineer_of_the_year&amp;psig=AOvVaw3JX1F-AjrHLC9qdSLbpMjk&amp;ust=1583301962162000&amp;source=images&amp;cd=vfe&amp;ved=0CAIQjRxqFwoTCPihlM3R_ecCFQAAAAAdAAAAABB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url=https://mechanical.illinois.edu/student-experience/women-mechse&amp;psig=AOvVaw3JX1F-AjrHLC9qdSLbpMjk&amp;ust=1583301962162000&amp;source=images&amp;cd=vfe&amp;ved=0CAIQjRxqFwoTCPihlM3R_ecCFQAAAAAdAAAAABA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s://www.google.com/url?sa=i&amp;url=https://www.alamy.com/stock-photo/mechanical-engineer-woman.html&amp;psig=AOvVaw3JX1F-AjrHLC9qdSLbpMjk&amp;ust=1583301962162000&amp;source=images&amp;cd=vfe&amp;ved=0CAIQjRxqFwoTCPihlM3R_ecCFQAAAAAdAAAAAB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://www.imeche.org/news/news-article/financial-boost-for-top-female-engineering-graduates&amp;psig=AOvVaw3JX1F-AjrHLC9qdSLbpMjk&amp;ust=1583301962162000&amp;source=images&amp;cd=vfe&amp;ved=0CAIQjRxqGAoTCPihlM3R_ecCFQAAAAAdAAAAABCDAQ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/url?sa=i&amp;url=https://www.photocase.com/photos/2770466-woman-posing-with-machinery-hangar-machinery-equipment-photocase-stock-photo&amp;psig=AOvVaw3JX1F-AjrHLC9qdSLbpMjk&amp;ust=1583301962162000&amp;source=images&amp;cd=vfe&amp;ved=0CAIQjRxqFwoTCPihlM3R_ecCFQAAAAAdAAAAABA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url=https://www.gettyimages.dk/photos/woman-power-tools?page=8&amp;psig=AOvVaw3JX1F-AjrHLC9qdSLbpMjk&amp;ust=1583301962162000&amp;source=images&amp;cd=vfe&amp;ved=0CAIQjRxqFwoTCPihlM3R_ecCFQAAAAAdAAAAABB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google.com/url?sa=i&amp;url=https://www.istockphoto.com/photo/portrait-of-young-mechanical-engineer-woman-working-in-factory-building-gm1048276564-280398362&amp;psig=AOvVaw3JX1F-AjrHLC9qdSLbpMjk&amp;ust=1583301962162000&amp;source=images&amp;cd=vfe&amp;ved=0CAIQjRxqFwoTCPihlM3R_ecCFQAAAAAdAAAAABA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url?sa=i&amp;url=http://news.mit.edu/2008/women-math-0407&amp;psig=AOvVaw2ggP9_JDlIQopjI9cmrlTh&amp;ust=1583304199824000&amp;source=images&amp;cd=vfe&amp;ved=0CAIQjRxqFwoTCMDdoIna_ecCFQAAAAAdAAAAABA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url=https://depositphotos.com/318499156/stock-photo-woman-mechanical-engineer-working-on.html&amp;psig=AOvVaw3JX1F-AjrHLC9qdSLbpMjk&amp;ust=1583301962162000&amp;source=images&amp;cd=vfe&amp;ved=0CAIQjRxqFwoTCPihlM3R_ecCFQAAAAAdAAAAABB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url?sa=i&amp;url=https://www.lsu.edu/eng/news/2018/02/02-21-18-Mechanical-Engineer-Proves-Sky-Is-Limit.php&amp;psig=AOvVaw3JX1F-AjrHLC9qdSLbpMjk&amp;ust=1583301962162000&amp;source=images&amp;cd=vfe&amp;ved=0CAIQjRxqFwoTCPihlM3R_ecCFQAAAAAdAAAAABB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url=https://www.alamy.com/manager-woman-checking-schedule-in-metal-factory-image246126546.html&amp;psig=AOvVaw2hk8PIuF5isvoWAfXuC-cp&amp;ust=1583304312755000&amp;source=images&amp;cd=vfe&amp;ved=0CAIQjRxqFwoTCOjZ57_a_ecCFQAAAAAdAAAAABA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y.com/stock-photo-back-view-portrait-of-a-woman-engineer-working-on-laptop-computer-95081255.html?pv=1&amp;stamp=2&amp;imageid=D33ACEA6-A2EA-48C2-8E41-37F53BF709D7&amp;p=141643&amp;n=0&amp;orientation=0&amp;pn=1&amp;searchtype=0&amp;IsFromSearch=1&amp;srch=foo=bar&amp;st=0&amp;pn=1&amp;ps=100&amp;sortby=2&amp;resultview=sortbyPopular&amp;npgs=0&amp;qt=mechanical%20engineer%20woman&amp;qt_raw=mechanical%20engineer%20woman&amp;lic=3&amp;mr=0&amp;pr=0&amp;ot=0&amp;creative=&amp;ag=0&amp;hc=0&amp;pc=&amp;blackwhite=&amp;cutout=&amp;tbar=1&amp;et=0x000000000000000000000&amp;vp=0&amp;loc=0&amp;imgt=0&amp;dtfr=&amp;dtto=&amp;size=0xFF&amp;archive=1&amp;groupid=&amp;pseudoid=&amp;a=&amp;cdid=&amp;cdsrt=&amp;name=&amp;qn=&amp;apalib=&amp;apalic=&amp;lightbox=&amp;gname=&amp;gtype=&amp;xstx=0&amp;simid=&amp;saveQry=&amp;editorial=1&amp;nu=&amp;t=&amp;edoptin=&amp;customgeoip=&amp;cap=1&amp;cbstore=1&amp;vd=0&amp;lb=&amp;fi=2&amp;edrf=&amp;ispremium=1&amp;flip=0&amp;pl=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s://www.google.com/url?sa=i&amp;url=https://www.freepik.com/premium-photo/woman-mechanical-engineer-working-engineer-workplace_2662005.htm&amp;psig=AOvVaw3JX1F-AjrHLC9qdSLbpMjk&amp;ust=1583301962162000&amp;source=images&amp;cd=vfe&amp;ved=0CAIQjRxqFwoTCPihlM3R_ecCFQAAAAAdAAAAABB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://www.offset.com/search/mechanical+engineering+car&amp;psig=AOvVaw3JX1F-AjrHLC9qdSLbpMjk&amp;ust=1583301962162000&amp;source=images&amp;cd=vfe&amp;ved=0CAIQjRxqFwoTCPihlM3R_ecCFQAAAAAdAAAAABBs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www.google.com/url?sa=i&amp;url=https://netoglasi.net/oglas.php?id=13768&amp;psig=AOvVaw1tLc0g-jZpbdGuh2_akMER&amp;ust=1583307158213000&amp;source=images&amp;cd=vfe&amp;ved=0CAIQjRxqFwoTCLC-ivjk_ecCFQAAAAAdAAAAABAI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://www.telegraph.co.uk/business/women-in-engineering/women-engineers-bae-systems/&amp;psig=AOvVaw3JX1F-AjrHLC9qdSLbpMjk&amp;ust=1583301962162000&amp;source=images&amp;cd=vfe&amp;ved=0CAIQjRxqGAoTCPihlM3R_ecCFQAAAAAdAAAAABCJAQ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s://www.google.com/url?sa=i&amp;url=http://www.engr.utexas.edu/news/archive/6421-womenrecruits&amp;psig=AOvVaw3JX1F-AjrHLC9qdSLbpMjk&amp;ust=1583301962162000&amp;source=images&amp;cd=vfe&amp;ved=0CAIQjRxqFwoTCPihlM3R_ecCFQAAAAAdAAAAAB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://www.chattanoogastate.edu/mechanical-engineering-technology&amp;psig=AOvVaw3JX1F-AjrHLC9qdSLbpMjk&amp;ust=1583301962162000&amp;source=images&amp;cd=vfe&amp;ved=0CAIQjRxqGAoTCPihlM3R_ecCFQAAAAAdAAAAABCPAQ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s://www.google.com/url?sa=i&amp;url=https://www.pinterest.com/pin/591449363543291536/&amp;psig=AOvVaw3JX1F-AjrHLC9qdSLbpMjk&amp;ust=1583301962162000&amp;source=images&amp;cd=vfe&amp;ved=0CAIQjRxqFwoTCPihlM3R_ecCFQAAAAAdAAAAABBm" TargetMode="External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google.com/url?sa=i&amp;url=https://afterschool.my/find-course/surviving-mechanical-engineering-as-a-female-student-in-malaysia&amp;psig=AOvVaw3fDti9EBm_XKE47H3CkaE8&amp;ust=1582651080508000&amp;source=images&amp;cd=vfe&amp;ved=0CAIQjRxqFwoTCLiOuPHY6ucCFQAAAAAdAAAAABA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url=http://www.dpaonthenet.net/article/112996/UK-public-backs-engineering-as-good-career-for-women.aspx&amp;psig=AOvVaw3JX1F-AjrHLC9qdSLbpMjk&amp;ust=1583301962162000&amp;source=images&amp;cd=vfe&amp;ved=0CAIQjRxqFwoTCPihlM3R_ecCFQAAAAAdAAAAABA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url?sa=i&amp;url=https://www.alamy.com/stock-photo/mechanical-engineer-woman.html?sortby=1&amp;page=11&amp;psig=AOvVaw3JX1F-AjrHLC9qdSLbpMjk&amp;ust=1583301962162000&amp;source=images&amp;cd=vfe&amp;ved=0CAIQjRxqFwoTCPihlM3R_ecCFQAAAAAdAAAAAB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url=https://www.gettyimages.com/photos/mechanical-engineering&amp;psig=AOvVaw3JX1F-AjrHLC9qdSLbpMjk&amp;ust=1583301962162000&amp;source=images&amp;cd=vfe&amp;ved=0CAIQjRxqFwoTCPihlM3R_ecCFQAAAAAdAAAAABB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google.com/url?sa=i&amp;url=https://afterschool.my/find-course/surviving-mechanical-engineering-as-a-female-student-in-malaysia&amp;psig=AOvVaw3JX1F-AjrHLC9qdSLbpMjk&amp;ust=1583301962162000&amp;source=images&amp;cd=vfe&amp;ved=0CAIQjRxqFwoTCPihlM3R_ecCFQAAAAAdAAAAABAJ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s://www.google.com/url?sa=i&amp;url=http://www.sukur-metal.rs/usluge/gradjevinska-mehanizacija/&amp;psig=AOvVaw3Zu6vEy5ZRCizJ-i6vaqXF&amp;ust=1583306281512000&amp;source=images&amp;cd=vfe&amp;ved=0CAIQjRxqFwoTCLiJ2ePh_ec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://www.agroklub.rs/partner/agrovojvodina-mehanizacija-doo/18488/&amp;psig=AOvVaw3Zu6vEy5ZRCizJ-i6vaqXF&amp;ust=1583306281512000&amp;source=images&amp;cd=vfe&amp;ved=0CAIQjRxqFwoTCLiJ2ePh_ecCFQAAAAAdAAAAABAa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url=https://www.gettyimages.com/photos/mechanical-engineering&amp;psig=AOvVaw3JX1F-AjrHLC9qdSLbpMjk&amp;ust=1583301962162000&amp;source=images&amp;cd=vfe&amp;ved=0CAIQjRxqFwoTCPihlM3R_ecCFQAAAAAdAAAAABA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60 </a:t>
            </a:r>
            <a:r>
              <a:rPr lang="en-US" b="1" dirty="0" err="1"/>
              <a:t>godina</a:t>
            </a:r>
            <a:r>
              <a:rPr lang="en-US" b="1" dirty="0"/>
              <a:t> </a:t>
            </a:r>
            <a:r>
              <a:rPr lang="sr-Latn-RS" b="1" dirty="0"/>
              <a:t>školovanja žena mašinskih inženjera u Vojvodini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Livija Cvetićanin</a:t>
            </a:r>
          </a:p>
          <a:p>
            <a:r>
              <a:rPr lang="sr-Latn-RS" dirty="0" smtClean="0"/>
              <a:t>Fakultet tehničkih nauka u Novom Sadu</a:t>
            </a:r>
            <a:endParaRPr lang="en-US" dirty="0"/>
          </a:p>
        </p:txBody>
      </p:sp>
      <p:pic>
        <p:nvPicPr>
          <p:cNvPr id="20482" name="Picture 2" descr="Резултат слика за logo FT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6" y="3675530"/>
            <a:ext cx="2600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Резултат слика за logo univerziteta u novom sad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021" y="3584857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</a:t>
            </a:r>
            <a:r>
              <a:rPr lang="sr-Latn-RS" dirty="0" smtClean="0"/>
              <a:t>roj </a:t>
            </a:r>
            <a:r>
              <a:rPr lang="en-US" dirty="0" err="1" smtClean="0"/>
              <a:t>upisanih</a:t>
            </a:r>
            <a:r>
              <a:rPr lang="en-US" dirty="0" smtClean="0"/>
              <a:t> </a:t>
            </a:r>
            <a:r>
              <a:rPr lang="sr-Latn-RS" dirty="0" smtClean="0"/>
              <a:t>na mašinstv</a:t>
            </a:r>
            <a:r>
              <a:rPr lang="en-US" dirty="0" smtClean="0"/>
              <a:t>u od 2011-2019</a:t>
            </a:r>
            <a:r>
              <a:rPr lang="sr-Latn-RS" dirty="0" smtClean="0"/>
              <a:t> </a:t>
            </a:r>
            <a:br>
              <a:rPr lang="sr-Latn-RS" dirty="0" smtClean="0"/>
            </a:br>
            <a:r>
              <a:rPr lang="sr-Latn-RS" dirty="0" smtClean="0"/>
              <a:t>(9.5- 15.5)% 				2017: 27.27%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34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Anketa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Prethodna škola:				gimnazija</a:t>
            </a:r>
          </a:p>
          <a:p>
            <a:r>
              <a:rPr lang="sr-Latn-RS" dirty="0" smtClean="0"/>
              <a:t>Uspeh u srednjoj školi:			odličan ili vrlo slab</a:t>
            </a:r>
          </a:p>
          <a:p>
            <a:r>
              <a:rPr lang="sr-Latn-RS" dirty="0" smtClean="0"/>
              <a:t>Opredelenje da upiše mašinstvo: 	otac, bliža porodica, mogućnost 						zapošljavanja</a:t>
            </a:r>
          </a:p>
          <a:p>
            <a:endParaRPr lang="en-US" dirty="0"/>
          </a:p>
        </p:txBody>
      </p:sp>
      <p:pic>
        <p:nvPicPr>
          <p:cNvPr id="4" name="Picture 6" descr="Резултат слика за woman mechanical engine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42" y="3417777"/>
            <a:ext cx="2975982" cy="39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Резултат слика за woman mechanical engine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57" y="3764140"/>
            <a:ext cx="6104888" cy="34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Gimnazijalke </a:t>
            </a:r>
            <a:br>
              <a:rPr lang="sr-Latn-RS" dirty="0" smtClean="0"/>
            </a:br>
            <a:r>
              <a:rPr lang="sr-Latn-RS" dirty="0" smtClean="0"/>
              <a:t>Rodna ravnopravnost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 descr="Резултат слика за woman mechanical engine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0" y="1610192"/>
            <a:ext cx="385464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Резултат слика за woman mechanical engine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65" y="642287"/>
            <a:ext cx="4650553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Резултат слика за woman mechanical enginee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54" y="3782079"/>
            <a:ext cx="432752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Gde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studija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Naftna</a:t>
            </a:r>
            <a:r>
              <a:rPr lang="en-US" dirty="0" smtClean="0"/>
              <a:t> </a:t>
            </a:r>
            <a:r>
              <a:rPr lang="en-US" dirty="0" err="1" smtClean="0"/>
              <a:t>industrija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elektroprivreda</a:t>
            </a:r>
            <a:endParaRPr lang="en-US" dirty="0" smtClean="0"/>
          </a:p>
          <a:p>
            <a:r>
              <a:rPr lang="en-US" dirty="0" smtClean="0"/>
              <a:t>Ma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posao</a:t>
            </a:r>
            <a:r>
              <a:rPr lang="en-US" dirty="0" smtClean="0"/>
              <a:t> ma</a:t>
            </a:r>
            <a:r>
              <a:rPr lang="sr-Latn-RS" dirty="0" smtClean="0"/>
              <a:t>š</a:t>
            </a:r>
            <a:r>
              <a:rPr lang="en-US" dirty="0" err="1" smtClean="0"/>
              <a:t>inskog</a:t>
            </a:r>
            <a:r>
              <a:rPr lang="en-US" dirty="0" smtClean="0"/>
              <a:t> in</a:t>
            </a:r>
            <a:r>
              <a:rPr lang="sr-Latn-RS" dirty="0" smtClean="0"/>
              <a:t>ž</a:t>
            </a:r>
            <a:r>
              <a:rPr lang="en-US" dirty="0" err="1" smtClean="0"/>
              <a:t>enjera</a:t>
            </a:r>
            <a:r>
              <a:rPr lang="sr-Latn-RS" dirty="0" smtClean="0"/>
              <a:t> u zemlji ili inostranstvu</a:t>
            </a:r>
            <a:endParaRPr lang="en-US" dirty="0"/>
          </a:p>
        </p:txBody>
      </p:sp>
      <p:pic>
        <p:nvPicPr>
          <p:cNvPr id="4" name="Picture 2" descr="Резултат слика за woman mechanical engine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67" y="3161275"/>
            <a:ext cx="4663439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Резултат слика за woman mechanical engine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8" y="3015596"/>
            <a:ext cx="5079882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</a:t>
            </a:r>
            <a:r>
              <a:rPr lang="en-US" dirty="0" err="1" smtClean="0"/>
              <a:t>iplome</a:t>
            </a:r>
            <a:r>
              <a:rPr lang="en-US" dirty="0" smtClean="0"/>
              <a:t> </a:t>
            </a:r>
            <a:r>
              <a:rPr lang="en-US" dirty="0" err="1" smtClean="0"/>
              <a:t>ste</a:t>
            </a:r>
            <a:r>
              <a:rPr lang="sr-Latn-RS" dirty="0" smtClean="0"/>
              <a:t>čene</a:t>
            </a:r>
            <a:r>
              <a:rPr lang="sr-Latn-RS" dirty="0"/>
              <a:t> </a:t>
            </a:r>
            <a:r>
              <a:rPr lang="sr-Latn-RS" dirty="0" smtClean="0"/>
              <a:t>u periodu od 2010-2020.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4590"/>
            <a:ext cx="10515600" cy="4351338"/>
          </a:xfrm>
        </p:spPr>
        <p:txBody>
          <a:bodyPr/>
          <a:lstStyle/>
          <a:p>
            <a:r>
              <a:rPr lang="sr-Latn-RS" dirty="0" smtClean="0"/>
              <a:t>Dipl. Ing.			97</a:t>
            </a:r>
          </a:p>
          <a:p>
            <a:r>
              <a:rPr lang="sr-Latn-RS" dirty="0" smtClean="0"/>
              <a:t>Master			23</a:t>
            </a:r>
          </a:p>
          <a:p>
            <a:r>
              <a:rPr lang="sr-Latn-RS" dirty="0" smtClean="0"/>
              <a:t>Ukupno			120 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Latn-RS" dirty="0" smtClean="0"/>
              <a:t>	46.66% PM + 34.16% ME + 12.55% MM + 6.67% TM</a:t>
            </a:r>
          </a:p>
          <a:p>
            <a:endParaRPr lang="sr-Latn-R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84111"/>
              </p:ext>
            </p:extLst>
          </p:nvPr>
        </p:nvGraphicFramePr>
        <p:xfrm>
          <a:off x="2830513" y="4794891"/>
          <a:ext cx="5937250" cy="104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450"/>
                <a:gridCol w="1187450"/>
                <a:gridCol w="1187450"/>
                <a:gridCol w="1187450"/>
                <a:gridCol w="118745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Proizvodno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mašinstvo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Mehanizacija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konstrukciono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mašinstvo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Energetika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procesna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tehnika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Tehnička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mehanika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dizajn</a:t>
                      </a:r>
                      <a:r>
                        <a:rPr lang="en-US" sz="1100" dirty="0">
                          <a:effectLst/>
                        </a:rPr>
                        <a:t> u </a:t>
                      </a:r>
                      <a:r>
                        <a:rPr lang="en-US" sz="1100" dirty="0" err="1">
                          <a:effectLst/>
                        </a:rPr>
                        <a:t>tehnici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Dipl.ing.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Svega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18 doktora mašinstva od 1960-2020.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1. doktorat odbranjen 1976.</a:t>
            </a:r>
          </a:p>
          <a:p>
            <a:r>
              <a:rPr lang="sr-Latn-RS" dirty="0" smtClean="0"/>
              <a:t>Od 1960-2000 promovisano ukupno 4 žena doktora mašinstva na FTN</a:t>
            </a:r>
          </a:p>
          <a:p>
            <a:r>
              <a:rPr lang="sr-Latn-RS" dirty="0" smtClean="0"/>
              <a:t>Od 2000-2010 promovisano 8 žena doktora mašinstva</a:t>
            </a:r>
          </a:p>
          <a:p>
            <a:r>
              <a:rPr lang="sr-Latn-RS" dirty="0" smtClean="0"/>
              <a:t>Od 2010-2020 promovisano 6 žena doktora mašinstva</a:t>
            </a:r>
          </a:p>
          <a:p>
            <a:endParaRPr lang="sr-Latn-RS" dirty="0"/>
          </a:p>
          <a:p>
            <a:r>
              <a:rPr lang="sr-Latn-RS" dirty="0" smtClean="0"/>
              <a:t>Od toga: 17 ima akademsku karijeru + 1 u privredi</a:t>
            </a:r>
          </a:p>
          <a:p>
            <a:endParaRPr lang="en-US" dirty="0"/>
          </a:p>
        </p:txBody>
      </p:sp>
      <p:pic>
        <p:nvPicPr>
          <p:cNvPr id="4" name="Picture 2" descr="Резултат слика за woman profess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65" y="4017220"/>
            <a:ext cx="38481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Žene mašinci na FTN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52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Trenutno na FTN radi 10 žena doktora mašinstva od kojih:</a:t>
            </a:r>
          </a:p>
          <a:p>
            <a:r>
              <a:rPr lang="sr-Latn-RS" dirty="0" smtClean="0"/>
              <a:t>7 u obrazovanju mašinskih inženjera</a:t>
            </a:r>
          </a:p>
          <a:p>
            <a:r>
              <a:rPr lang="sr-Latn-RS" dirty="0" smtClean="0"/>
              <a:t>1 na mehatronici</a:t>
            </a:r>
          </a:p>
          <a:p>
            <a:r>
              <a:rPr lang="sr-Latn-RS" dirty="0" smtClean="0"/>
              <a:t>2 na proizvodnim sistemima i menadžmentu</a:t>
            </a:r>
          </a:p>
          <a:p>
            <a:endParaRPr lang="sr-Latn-RS" dirty="0"/>
          </a:p>
          <a:p>
            <a:r>
              <a:rPr lang="sr-Latn-RS" dirty="0" smtClean="0"/>
              <a:t>Na obrazovanju mašinskih inženjera radi i 4 žena mastera mašinstva</a:t>
            </a:r>
          </a:p>
          <a:p>
            <a:endParaRPr lang="sr-Latn-RS" dirty="0"/>
          </a:p>
          <a:p>
            <a:r>
              <a:rPr lang="sr-Latn-RS" dirty="0" smtClean="0"/>
              <a:t>Ukupno 11 na obrazovanju mašinskih inženjera </a:t>
            </a:r>
            <a:endParaRPr lang="en-US" dirty="0"/>
          </a:p>
        </p:txBody>
      </p:sp>
      <p:pic>
        <p:nvPicPr>
          <p:cNvPr id="4" name="Picture 2" descr="Резултат слика за woman mechanical engine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4" y="354332"/>
            <a:ext cx="488516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Procenat žena u obrazovanju mašinskih inženjera na FTN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Od 102 zaposlena u nastavi na</a:t>
            </a:r>
          </a:p>
          <a:p>
            <a:pPr marL="0" indent="0">
              <a:buNone/>
            </a:pPr>
            <a:r>
              <a:rPr lang="sr-Latn-RS" dirty="0"/>
              <a:t>m</a:t>
            </a:r>
            <a:r>
              <a:rPr lang="sr-Latn-RS" dirty="0" smtClean="0"/>
              <a:t>ašinstvu 11% su žene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Na čelu jednog mašinskog departmana</a:t>
            </a:r>
          </a:p>
          <a:p>
            <a:pPr marL="0" indent="0">
              <a:buNone/>
            </a:pPr>
            <a:r>
              <a:rPr lang="sr-Latn-RS" dirty="0"/>
              <a:t>j</a:t>
            </a:r>
            <a:r>
              <a:rPr lang="sr-Latn-RS" dirty="0" smtClean="0"/>
              <a:t>e žena.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Žene su nezadovoljne svojim statusom</a:t>
            </a:r>
          </a:p>
          <a:p>
            <a:pPr marL="0" indent="0">
              <a:buNone/>
            </a:pPr>
            <a:r>
              <a:rPr lang="sr-Latn-RS" dirty="0" smtClean="0"/>
              <a:t>i brojem u rukovodećoj strukturi fakulteta.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2" name="Picture 4" descr="Резултат слика за woman mechanical engine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76" y="223001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10% upisanih na mašinstvo su žene</a:t>
            </a:r>
          </a:p>
          <a:p>
            <a:r>
              <a:rPr lang="sr-Latn-RS" dirty="0" smtClean="0"/>
              <a:t>30% žena se ispiše posle prvog semestra</a:t>
            </a:r>
          </a:p>
          <a:p>
            <a:r>
              <a:rPr lang="sr-Latn-RS" dirty="0" smtClean="0"/>
              <a:t>Uspeh studentkinja mašinstva je odličan</a:t>
            </a:r>
          </a:p>
          <a:p>
            <a:r>
              <a:rPr lang="sr-Latn-RS" dirty="0" smtClean="0"/>
              <a:t>Nakon diplomiranja mali broj se opredeljuje za privredu</a:t>
            </a:r>
          </a:p>
          <a:p>
            <a:endParaRPr lang="sr-Latn-RS" dirty="0"/>
          </a:p>
          <a:p>
            <a:r>
              <a:rPr lang="sr-Latn-RS" dirty="0" smtClean="0"/>
              <a:t>Preporuka:</a:t>
            </a:r>
          </a:p>
          <a:p>
            <a:r>
              <a:rPr lang="sr-Latn-RS" dirty="0" smtClean="0"/>
              <a:t>Formiranje ogranka u okviru Saveza inženjera:  Žene u inženjerstvu</a:t>
            </a:r>
          </a:p>
          <a:p>
            <a:r>
              <a:rPr lang="sr-Latn-RS" dirty="0" smtClean="0"/>
              <a:t>Vršiti diseminaciju spoznaje o profesiji, mogućnosti zapošljavanja i budućem radu</a:t>
            </a:r>
            <a:endParaRPr lang="en-US" dirty="0"/>
          </a:p>
        </p:txBody>
      </p:sp>
      <p:pic>
        <p:nvPicPr>
          <p:cNvPr id="14340" name="Picture 4" descr="Резултат слика за woman factory manag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76" y="151556"/>
            <a:ext cx="372640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Žena mašinski inženjer u budućnosti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ndustrie 4.0 - usine du futur - smart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838558"/>
            <a:ext cx="635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ck view portrait of a woman engineer working on laptop computer with blueprints on screen in office - Stock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4" y="3907772"/>
            <a:ext cx="38385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hall I play with robot Stock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65" y="3755368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Broj žena inženjera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Velika Britanija			</a:t>
            </a:r>
            <a:r>
              <a:rPr lang="sr-Latn-RS" dirty="0" smtClean="0"/>
              <a:t>manj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sr-Latn-RS" dirty="0" smtClean="0"/>
              <a:t>od 10</a:t>
            </a:r>
            <a:r>
              <a:rPr lang="sr-Latn-RS" dirty="0" smtClean="0"/>
              <a:t>%</a:t>
            </a:r>
            <a:r>
              <a:rPr lang="en-US" dirty="0" smtClean="0"/>
              <a:t> od </a:t>
            </a:r>
            <a:r>
              <a:rPr lang="en-US" dirty="0" err="1" smtClean="0"/>
              <a:t>ukupnog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endParaRPr lang="sr-Latn-RS" dirty="0" smtClean="0"/>
          </a:p>
          <a:p>
            <a:r>
              <a:rPr lang="sr-Latn-RS" dirty="0" smtClean="0"/>
              <a:t>SAD					oko 13%</a:t>
            </a:r>
            <a:endParaRPr lang="sr-Latn-RS" dirty="0"/>
          </a:p>
          <a:p>
            <a:r>
              <a:rPr lang="sr-Latn-RS" dirty="0" smtClean="0"/>
              <a:t>Latvija, Bugarska, Kipar		do 30%</a:t>
            </a:r>
          </a:p>
          <a:p>
            <a:pPr marL="0" indent="0">
              <a:buNone/>
            </a:pPr>
            <a:r>
              <a:rPr lang="sr-Latn-RS" dirty="0" smtClean="0">
                <a:solidFill>
                  <a:srgbClr val="FF0000"/>
                </a:solidFill>
              </a:rPr>
              <a:t>Procenat žena na studijama inženjerstva 2017. godine</a:t>
            </a:r>
          </a:p>
          <a:p>
            <a:r>
              <a:rPr lang="sr-Latn-RS" dirty="0" smtClean="0"/>
              <a:t>Velika Britanija 		15.1%</a:t>
            </a:r>
          </a:p>
          <a:p>
            <a:r>
              <a:rPr lang="sr-Latn-RS" dirty="0" smtClean="0"/>
              <a:t>SAD				20.0%</a:t>
            </a:r>
          </a:p>
          <a:p>
            <a:r>
              <a:rPr lang="sr-Latn-RS" dirty="0" smtClean="0"/>
              <a:t>Indija			31.0%</a:t>
            </a:r>
          </a:p>
          <a:p>
            <a:pPr marL="0" indent="0">
              <a:buNone/>
            </a:pPr>
            <a:r>
              <a:rPr lang="sr-Latn-RS" dirty="0" smtClean="0">
                <a:solidFill>
                  <a:srgbClr val="FF0000"/>
                </a:solidFill>
              </a:rPr>
              <a:t>Procenat žena na studijama mašinstva na MIT (SAD) 2017. godine</a:t>
            </a:r>
          </a:p>
          <a:p>
            <a:pPr marL="0" indent="0" algn="ctr">
              <a:buNone/>
            </a:pPr>
            <a:r>
              <a:rPr lang="sr-Latn-RS" dirty="0" smtClean="0"/>
              <a:t>čak 49.5%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Zadatak mašinskog inženjera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Резултат слика за woman mechanical engine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1" y="1923108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Резултат слика за crtanje inženjera na tabl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56" y="31823"/>
            <a:ext cx="4454768" cy="33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Резултат слика за woman mechanical enginee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4" y="3190405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Apel: Devojke studirajte mašinstvo</a:t>
            </a:r>
            <a:r>
              <a:rPr lang="en-US" dirty="0"/>
              <a:t>!</a:t>
            </a:r>
            <a:r>
              <a:rPr lang="sr-Latn-R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Latn-RS" dirty="0" smtClean="0"/>
              <a:t>Nećete se pokajati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 descr="Резултат слика за woman mechanical engine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9" y="1872405"/>
            <a:ext cx="3810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Резултат слика за woman mechanical engine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98" y="1359368"/>
            <a:ext cx="4572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Резултат слика за woman mechanical enginee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30" y="4244786"/>
            <a:ext cx="541325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Резултат слика за woman mechanical engineer">
            <a:hlinkClick r:id="rId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84" y="3362557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Mašinski fakultet u Novom Sadu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1960.	150 studenata	3 žene 	- dvostepena nastava</a:t>
            </a:r>
          </a:p>
          <a:p>
            <a:endParaRPr lang="sr-Latn-RS" dirty="0"/>
          </a:p>
          <a:p>
            <a:r>
              <a:rPr lang="sr-Latn-RS" dirty="0" smtClean="0"/>
              <a:t>Broj upisanih i diplomiranih u periodu od 1960-1970.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815589"/>
              </p:ext>
            </p:extLst>
          </p:nvPr>
        </p:nvGraphicFramePr>
        <p:xfrm>
          <a:off x="2209802" y="3685213"/>
          <a:ext cx="8412478" cy="1554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881"/>
                <a:gridCol w="1050881"/>
                <a:gridCol w="1051786"/>
                <a:gridCol w="1051786"/>
                <a:gridCol w="1051786"/>
                <a:gridCol w="1051786"/>
                <a:gridCol w="1051786"/>
                <a:gridCol w="1051786"/>
              </a:tblGrid>
              <a:tr h="3864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Godina upisa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1964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0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Ukupno dipl.maš.inž.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132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138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0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Žene dipl.maš.inž.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se </a:t>
            </a:r>
            <a:r>
              <a:rPr lang="en-US" dirty="0" err="1" smtClean="0"/>
              <a:t>za</a:t>
            </a:r>
            <a:r>
              <a:rPr lang="sr-Latn-RS" dirty="0" smtClean="0"/>
              <a:t>mišlja izgled žene mašinskog inženjera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71" y="4222863"/>
            <a:ext cx="10515600" cy="4351338"/>
          </a:xfrm>
        </p:spPr>
        <p:txBody>
          <a:bodyPr/>
          <a:lstStyle/>
          <a:p>
            <a:endParaRPr lang="en-US" b="1" dirty="0" smtClean="0"/>
          </a:p>
          <a:p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70630" y="-22169"/>
            <a:ext cx="12192000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19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155029" y="3605974"/>
            <a:ext cx="12192000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19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1" name="Picture 13" descr="Female mechanical engineer working on machinery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70" y="3677348"/>
            <a:ext cx="42862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57984" y="2283221"/>
            <a:ext cx="10076033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19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V                                              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3" name="Picture 15" descr="Female mechanical engineer working on machinery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" y="1813407"/>
            <a:ext cx="42862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Резултат слика за woman mechanical engine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00" y="1798480"/>
            <a:ext cx="453336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Smerovi na Mašinskom fakultetu u Novom Sadu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Proizvodno mašinstvo</a:t>
            </a:r>
            <a:endParaRPr lang="en-US" dirty="0"/>
          </a:p>
        </p:txBody>
      </p:sp>
      <p:pic>
        <p:nvPicPr>
          <p:cNvPr id="4" name="Picture 2" descr="Резултат слика за woman mechanical engine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7" y="2922495"/>
            <a:ext cx="35718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Резултат слика за woman mechanical engine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14" y="1998286"/>
            <a:ext cx="5713813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Smerovi na fakultetu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Proizvodno mašinstvo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Motori i vozila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Termoenergetika i procesno mašinstvo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Резултат слика за woman mechanical engine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29" y="3770873"/>
            <a:ext cx="4526279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Резултат слика за woman mechanical engine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1320057"/>
            <a:ext cx="535761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Smerovi na fakultetu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Mehanizacija i motorna vozila</a:t>
            </a:r>
            <a:endParaRPr lang="en-US" dirty="0"/>
          </a:p>
        </p:txBody>
      </p:sp>
      <p:pic>
        <p:nvPicPr>
          <p:cNvPr id="4" name="Picture 2" descr="Резултат слика за mehanizacija i motorna vozil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6" y="2785969"/>
            <a:ext cx="2667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Резултат слика за woman mechanical engine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13" y="999001"/>
            <a:ext cx="4838307" cy="322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Резултат слика за mehanizacija i motorna vozil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41" y="3888624"/>
            <a:ext cx="566928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Studentkinje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ME u period od 2012-2019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2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Studentkinje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smtClean="0"/>
              <a:t>MM </a:t>
            </a:r>
            <a:r>
              <a:rPr lang="en-US" dirty="0"/>
              <a:t>u period od 2012-2019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8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396</Words>
  <Application>Microsoft Office PowerPoint</Application>
  <PresentationFormat>Widescreen</PresentationFormat>
  <Paragraphs>138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60 godina školovanja žena mašinskih inženjera u Vojvodini </vt:lpstr>
      <vt:lpstr>Broj žena inženjera</vt:lpstr>
      <vt:lpstr>Mašinski fakultet u Novom Sadu</vt:lpstr>
      <vt:lpstr>Kako se zamišlja izgled žene mašinskog inženjera?</vt:lpstr>
      <vt:lpstr>Smerovi na Mašinskom fakultetu u Novom Sadu</vt:lpstr>
      <vt:lpstr>Smerovi na fakultetu</vt:lpstr>
      <vt:lpstr>Smerovi na fakultetu</vt:lpstr>
      <vt:lpstr>Studentkinje na ME u period od 2012-2019</vt:lpstr>
      <vt:lpstr>Studentkinje na MM u period od 2012-2019</vt:lpstr>
      <vt:lpstr>Broj upisanih na mašinstvu od 2011-2019  (9.5- 15.5)%     2017: 27.27%</vt:lpstr>
      <vt:lpstr>Anketa</vt:lpstr>
      <vt:lpstr>Gimnazijalke  Rodna ravnopravnost</vt:lpstr>
      <vt:lpstr>Gde nakon studija?</vt:lpstr>
      <vt:lpstr>Diplome stečene u periodu od 2010-2020.</vt:lpstr>
      <vt:lpstr>18 doktora mašinstva od 1960-2020.</vt:lpstr>
      <vt:lpstr>Žene mašinci na FTN</vt:lpstr>
      <vt:lpstr>Procenat žena u obrazovanju mašinskih inženjera na FTN</vt:lpstr>
      <vt:lpstr>Zaključak</vt:lpstr>
      <vt:lpstr>Žena mašinski inženjer u budućnosti</vt:lpstr>
      <vt:lpstr>Zadatak mašinskog inženjera</vt:lpstr>
      <vt:lpstr>Apel: Devojke studirajte mašinstvo!  Nećete se pokajati.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Livija</dc:creator>
  <cp:lastModifiedBy>Livija</cp:lastModifiedBy>
  <cp:revision>40</cp:revision>
  <dcterms:created xsi:type="dcterms:W3CDTF">2020-02-24T17:07:38Z</dcterms:created>
  <dcterms:modified xsi:type="dcterms:W3CDTF">2020-03-03T10:12:26Z</dcterms:modified>
</cp:coreProperties>
</file>