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5"/>
  </p:notesMasterIdLst>
  <p:sldIdLst>
    <p:sldId id="256" r:id="rId2"/>
    <p:sldId id="736" r:id="rId3"/>
    <p:sldId id="737" r:id="rId4"/>
    <p:sldId id="746" r:id="rId5"/>
    <p:sldId id="739" r:id="rId6"/>
    <p:sldId id="743" r:id="rId7"/>
    <p:sldId id="738" r:id="rId8"/>
    <p:sldId id="741" r:id="rId9"/>
    <p:sldId id="740" r:id="rId10"/>
    <p:sldId id="742" r:id="rId11"/>
    <p:sldId id="744" r:id="rId12"/>
    <p:sldId id="745" r:id="rId13"/>
    <p:sldId id="520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F0A39-8834-41CA-B2BC-A9ECF5372B1C}" type="datetimeFigureOut">
              <a:rPr lang="sr-Latn-CS" smtClean="0"/>
              <a:pPr/>
              <a:t>4.3.2020.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08536-34AA-4B65-B443-102CA4E66716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1255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08536-34AA-4B65-B443-102CA4E66716}" type="slidenum">
              <a:rPr lang="sr-Latn-CS" smtClean="0"/>
              <a:pPr/>
              <a:t>1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83721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4C4E93-2769-4123-ADC9-34EE9BB860D3}" type="datetimeFigureOut">
              <a:rPr lang="sr-Latn-CS" smtClean="0"/>
              <a:pPr/>
              <a:t>4.3.2020.</a:t>
            </a:fld>
            <a:endParaRPr lang="sr-Latn-C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9651AF-3A1A-4C5A-AE65-A5D48211F46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4E93-2769-4123-ADC9-34EE9BB860D3}" type="datetimeFigureOut">
              <a:rPr lang="sr-Latn-CS" smtClean="0"/>
              <a:pPr/>
              <a:t>4.3.2020.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51AF-3A1A-4C5A-AE65-A5D48211F46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4E93-2769-4123-ADC9-34EE9BB860D3}" type="datetimeFigureOut">
              <a:rPr lang="sr-Latn-CS" smtClean="0"/>
              <a:pPr/>
              <a:t>4.3.2020.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51AF-3A1A-4C5A-AE65-A5D48211F46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4E93-2769-4123-ADC9-34EE9BB860D3}" type="datetimeFigureOut">
              <a:rPr lang="sr-Latn-CS" smtClean="0"/>
              <a:pPr/>
              <a:t>4.3.2020.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51AF-3A1A-4C5A-AE65-A5D48211F46C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280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4E93-2769-4123-ADC9-34EE9BB860D3}" type="datetimeFigureOut">
              <a:rPr lang="sr-Latn-CS" smtClean="0"/>
              <a:pPr/>
              <a:t>4.3.2020.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51AF-3A1A-4C5A-AE65-A5D48211F46C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4E93-2769-4123-ADC9-34EE9BB860D3}" type="datetimeFigureOut">
              <a:rPr lang="sr-Latn-CS" smtClean="0"/>
              <a:pPr/>
              <a:t>4.3.2020.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51AF-3A1A-4C5A-AE65-A5D48211F46C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4E93-2769-4123-ADC9-34EE9BB860D3}" type="datetimeFigureOut">
              <a:rPr lang="sr-Latn-CS" smtClean="0"/>
              <a:pPr/>
              <a:t>4.3.2020.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51AF-3A1A-4C5A-AE65-A5D48211F46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4E93-2769-4123-ADC9-34EE9BB860D3}" type="datetimeFigureOut">
              <a:rPr lang="sr-Latn-CS" smtClean="0"/>
              <a:pPr/>
              <a:t>4.3.2020.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51AF-3A1A-4C5A-AE65-A5D48211F46C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4E93-2769-4123-ADC9-34EE9BB860D3}" type="datetimeFigureOut">
              <a:rPr lang="sr-Latn-CS" smtClean="0"/>
              <a:pPr/>
              <a:t>4.3.2020.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51AF-3A1A-4C5A-AE65-A5D48211F46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D4C4E93-2769-4123-ADC9-34EE9BB860D3}" type="datetimeFigureOut">
              <a:rPr lang="sr-Latn-CS" smtClean="0"/>
              <a:pPr/>
              <a:t>4.3.2020.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51AF-3A1A-4C5A-AE65-A5D48211F46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4C4E93-2769-4123-ADC9-34EE9BB860D3}" type="datetimeFigureOut">
              <a:rPr lang="sr-Latn-CS" smtClean="0"/>
              <a:pPr/>
              <a:t>4.3.2020.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9651AF-3A1A-4C5A-AE65-A5D48211F46C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4C4E93-2769-4123-ADC9-34EE9BB860D3}" type="datetimeFigureOut">
              <a:rPr lang="sr-Latn-CS" smtClean="0"/>
              <a:pPr/>
              <a:t>4.3.2020.</a:t>
            </a:fld>
            <a:endParaRPr lang="sr-Latn-C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9651AF-3A1A-4C5A-AE65-A5D48211F46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kedin.com/in/milamilenkovic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933056"/>
            <a:ext cx="8712968" cy="374137"/>
          </a:xfrm>
        </p:spPr>
        <p:txBody>
          <a:bodyPr>
            <a:no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sr-Cyrl-R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Мила Миленковић</a:t>
            </a:r>
            <a:r>
              <a:rPr lang="sr-Latn-C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PhD </a:t>
            </a:r>
            <a:r>
              <a:rPr lang="en-US" sz="1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Ind.Eng.Mng,BScEE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MBA, PMP</a:t>
            </a:r>
            <a:endParaRPr lang="sr-Latn-C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32849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sr-Latn-C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CE413AA-1303-4B1F-A394-3FCA63723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528" y="2052017"/>
            <a:ext cx="8568952" cy="1830388"/>
          </a:xfrm>
        </p:spPr>
        <p:txBody>
          <a:bodyPr anchor="ctr" anchorCtr="0">
            <a:normAutofit/>
          </a:bodyPr>
          <a:lstStyle/>
          <a:p>
            <a:r>
              <a:rPr lang="sr-Cyrl-R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Каријерни</a:t>
            </a:r>
            <a:r>
              <a:rPr lang="sr-Cyrl-R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пут </a:t>
            </a:r>
            <a:r>
              <a:rPr lang="sr-Cyrl-R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инжењерке</a:t>
            </a:r>
            <a:r>
              <a:rPr lang="sr-Cyrl-R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телекомуникацијама</a:t>
            </a:r>
            <a:endParaRPr lang="sr-Latn-CS" sz="3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jina-znak-veliki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8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73" y="328803"/>
            <a:ext cx="2057400" cy="12477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483768" y="331829"/>
            <a:ext cx="54197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Cyrl-CS" sz="1600" b="1" dirty="0">
                <a:solidFill>
                  <a:srgbClr val="458FBD"/>
                </a:solidFill>
                <a:effectLst>
                  <a:outerShdw blurRad="50800" dist="38100" dir="18900000" algn="bl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ИНЖЕЊЕРСКА  АКАДЕМИЈА</a:t>
            </a:r>
            <a:r>
              <a:rPr lang="sr-Latn-RS" sz="1600" b="1" dirty="0">
                <a:solidFill>
                  <a:srgbClr val="458FBD"/>
                </a:solidFill>
                <a:effectLst>
                  <a:outerShdw blurRad="50800" dist="38100" dir="18900000" algn="bl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sr-Cyrl-CS" sz="1600" b="1" dirty="0">
                <a:solidFill>
                  <a:srgbClr val="458FBD"/>
                </a:solidFill>
                <a:effectLst>
                  <a:outerShdw blurRad="50800" dist="38100" dir="18900000" algn="bl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СРБИЈЕ</a:t>
            </a:r>
            <a:endParaRPr lang="sr-Latn-R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1600" b="1" dirty="0">
                <a:solidFill>
                  <a:srgbClr val="458FBD"/>
                </a:solidFill>
                <a:effectLst>
                  <a:outerShdw blurRad="50800" dist="38100" dir="18900000" algn="bl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ENGINEERING ACADEMY OF SERBIA</a:t>
            </a:r>
            <a:endParaRPr lang="sr-Latn-R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773A25B-44D3-49D6-AD40-C2B5B0CC6A46}"/>
              </a:ext>
            </a:extLst>
          </p:cNvPr>
          <p:cNvSpPr/>
          <p:nvPr/>
        </p:nvSpPr>
        <p:spPr>
          <a:xfrm>
            <a:off x="107504" y="1196752"/>
            <a:ext cx="892899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Агилна трансформација, односно агилан приступ у начину рада неминовно прати Дигиталну трансформацију компаније</a:t>
            </a:r>
            <a:r>
              <a:rPr lang="sr-Latn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endParaRPr lang="sr-Cyrl-R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Н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еопходна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је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промена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mindset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-а и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корпоративне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културе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као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основе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за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процес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дигиталне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трансформације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и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окретања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постизању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врхунског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корисничког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искуства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у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модерној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компанији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endParaRPr lang="sr-Cyrl-R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Лидерство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иновативност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и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креативност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запослених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треба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да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повећају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способност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иновирања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пословања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сваке компаније која је у процесу Дигиталне трансформације</a:t>
            </a:r>
            <a:r>
              <a:rPr lang="sr-Latn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У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тим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новим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условима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од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посебног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значаја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је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улога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жена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које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у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великој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мери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имају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изражену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емпатију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другачији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начин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решавања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корисничких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проблема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и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препознавања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ризика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у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пословању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endParaRPr lang="sr-Cyrl-R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AD206B-AB07-4546-84B0-756ADA20F8E3}"/>
              </a:ext>
            </a:extLst>
          </p:cNvPr>
          <p:cNvSpPr txBox="1"/>
          <p:nvPr/>
        </p:nvSpPr>
        <p:spPr>
          <a:xfrm>
            <a:off x="107504" y="116632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5350"/>
            <a:r>
              <a:rPr lang="sr-Cyrl-RS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Агилна трансформација</a:t>
            </a:r>
            <a:endParaRPr lang="sr-Latn-CS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935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C733BD-8CA6-47EA-8E36-284C392D75DD}"/>
              </a:ext>
            </a:extLst>
          </p:cNvPr>
          <p:cNvSpPr/>
          <p:nvPr/>
        </p:nvSpPr>
        <p:spPr>
          <a:xfrm>
            <a:off x="179512" y="1328232"/>
            <a:ext cx="468052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Женски приступ бризи о кориснику               – изражена емпатија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Женски приступ у управљању тимом и значај присутности жена у свим пословним сегментима због укључивања у улазне податке за дата аналитику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Женски приступ у сагледавању потенцијалних ризика у сајбер свету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Жене као </a:t>
            </a:r>
            <a:r>
              <a:rPr lang="sr-Cyrl-R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менторке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у </a:t>
            </a:r>
            <a:r>
              <a:rPr lang="sr-Cyrl-R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каријерном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развоју других жена</a:t>
            </a:r>
            <a:endParaRPr lang="sr-Latn-RS" sz="16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000DAB-3ECF-4C05-B144-B783BB35FC7E}"/>
              </a:ext>
            </a:extLst>
          </p:cNvPr>
          <p:cNvSpPr txBox="1"/>
          <p:nvPr/>
        </p:nvSpPr>
        <p:spPr>
          <a:xfrm>
            <a:off x="107504" y="116632"/>
            <a:ext cx="8928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5350"/>
            <a:r>
              <a:rPr lang="sr-Cyrl-RS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Женски приступ у разним сегментима пословања</a:t>
            </a:r>
            <a:endParaRPr lang="sr-Latn-CS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Резултати слика за women in technology pictures">
            <a:extLst>
              <a:ext uri="{FF2B5EF4-FFF2-40B4-BE49-F238E27FC236}">
                <a16:creationId xmlns:a16="http://schemas.microsoft.com/office/drawing/2014/main" id="{D7BFD702-7D27-4BDD-BF1D-BDB7B64D4A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0"/>
          <a:stretch/>
        </p:blipFill>
        <p:spPr bwMode="auto">
          <a:xfrm>
            <a:off x="5155172" y="1451391"/>
            <a:ext cx="3868601" cy="276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341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9829CC3-2423-42B6-95FB-84AFEB9BC020}"/>
              </a:ext>
            </a:extLst>
          </p:cNvPr>
          <p:cNvSpPr/>
          <p:nvPr/>
        </p:nvSpPr>
        <p:spPr>
          <a:xfrm>
            <a:off x="107504" y="1256056"/>
            <a:ext cx="892899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аријерни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пут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инжењерке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у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свету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телекомуникација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у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условима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сталних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промена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захтева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потреб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у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за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континуираним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стицањем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нових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знања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радом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на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себи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и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сталним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учењем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endParaRPr lang="sr-Cyrl-R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Праћењем сталног развоја телекомуникација и </a:t>
            </a:r>
            <a:r>
              <a:rPr lang="sr-Latn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ICT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-а, као потреба за усклађивањем сопствене каријере за трендовима телекомуникационог тржишта, жена инжењер у наставку каријере неминовно се усавршава у свим другим областима сродним телекомуникацијама</a:t>
            </a:r>
            <a:r>
              <a:rPr lang="sr-Latn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endParaRPr lang="sr-Cyrl-R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Даљим усавршавањем жена инжењер стиче способност за 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креирањ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е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нових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идеја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нових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производа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и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пословних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модела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у индустрији телекомуникација и </a:t>
            </a:r>
            <a:r>
              <a:rPr lang="sr-Latn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ICT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-ја.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Тиме она својој компанији омогућава к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онкурентск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у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предност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на тржишту, а истовремено себи обезбеђује даљи професионални напредак.</a:t>
            </a:r>
            <a:endParaRPr lang="sr-Latn-RS" sz="16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7E5D99-126C-47C7-A258-53DE56DC2462}"/>
              </a:ext>
            </a:extLst>
          </p:cNvPr>
          <p:cNvSpPr txBox="1"/>
          <p:nvPr/>
        </p:nvSpPr>
        <p:spPr>
          <a:xfrm>
            <a:off x="107504" y="116632"/>
            <a:ext cx="8928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5350"/>
            <a:r>
              <a:rPr lang="sr-Cyrl-R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Каријерни</a:t>
            </a:r>
            <a:r>
              <a:rPr lang="sr-Cyrl-RS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пут </a:t>
            </a:r>
            <a:r>
              <a:rPr lang="sr-Cyrl-R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инжењерке</a:t>
            </a:r>
            <a:r>
              <a:rPr lang="sr-Cyrl-RS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у условима сталних промена</a:t>
            </a:r>
            <a:endParaRPr lang="sr-Latn-CS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118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20486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Хвала на пажњи</a:t>
            </a:r>
            <a:r>
              <a:rPr lang="sr-Latn-CS" sz="36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EC63CE-F3AE-4BB7-B6F5-106E3A50ED55}"/>
              </a:ext>
            </a:extLst>
          </p:cNvPr>
          <p:cNvSpPr/>
          <p:nvPr/>
        </p:nvSpPr>
        <p:spPr>
          <a:xfrm>
            <a:off x="107504" y="2851195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16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https://www.linkedin.com/in/milamilenkovic/</a:t>
            </a:r>
            <a:endParaRPr lang="sr-Latn-RS" sz="16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r-Latn-RS" sz="16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572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Агенда</a:t>
            </a:r>
            <a:endParaRPr lang="sr-Latn-CS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00AD09D-5BCB-4F9B-BD3C-580ABFCDE084}"/>
              </a:ext>
            </a:extLst>
          </p:cNvPr>
          <p:cNvSpPr/>
          <p:nvPr/>
        </p:nvSpPr>
        <p:spPr>
          <a:xfrm>
            <a:off x="395536" y="1052736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Едукација - жене и девојке у СТЕМ-у</a:t>
            </a:r>
            <a:endParaRPr lang="sr-Latn-RS" sz="16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Телекомуникације - област у сталној експанзији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Развој телекомуникација - заокрет у схватању бизниса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Области рада жена </a:t>
            </a:r>
            <a:r>
              <a:rPr lang="sr-Cyrl-RS" sz="1600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инжењерки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у телекомуникацијама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Подршка иновацијама – улога жена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Дигитална трансформација у области телекомуникација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Агилна трансформација 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Женски приступ у разним сегментима пословања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sr-Cyrl-RS" sz="1600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Каријерни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пут </a:t>
            </a:r>
            <a:r>
              <a:rPr lang="sr-Cyrl-RS" sz="1600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инжењерке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у условима сталних промена</a:t>
            </a:r>
            <a:endParaRPr lang="sr-Latn-CS" sz="16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57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9DE4F34-96A1-497C-9FE3-58739A02762B}"/>
              </a:ext>
            </a:extLst>
          </p:cNvPr>
          <p:cNvSpPr/>
          <p:nvPr/>
        </p:nvSpPr>
        <p:spPr>
          <a:xfrm>
            <a:off x="107504" y="1268760"/>
            <a:ext cx="5616624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sr-Cyrl-RS" sz="16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</a:rPr>
              <a:t>Средином осамдесетих година број жена инжењера је био веома мали, поготово у домену телекомуникација.</a:t>
            </a:r>
          </a:p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Према подацима</a:t>
            </a:r>
            <a:r>
              <a:rPr lang="sr-Cyrl-RS" sz="16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</a:rPr>
              <a:t> ЕТФ-а у Београду последњих двадесет година постоји позитиван тренд у броју девојака које полажу пријемни.</a:t>
            </a:r>
          </a:p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У првој декади овог века проценат уписаних девојака је био око 20%</a:t>
            </a:r>
            <a:r>
              <a:rPr lang="sr-Cyrl-RS" sz="16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</a:rPr>
              <a:t>, а  до 2019-те њихов број је достигао 33% 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од укупног броја уписаних студената.</a:t>
            </a:r>
            <a:endParaRPr lang="sr-Cyrl-RS" sz="1600" b="0" i="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Посебно интересовање девојке показују за софтверско инжењерство које, поред ЕТФ-а, могу да изучавају и на другим високим школама</a:t>
            </a:r>
            <a:r>
              <a:rPr lang="sr-Cyrl-RS" sz="16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</a:rPr>
              <a:t> и универзитетима.</a:t>
            </a:r>
            <a:endParaRPr lang="sr-Latn-RS" b="0" i="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A7F9DF-ECA4-45E9-8CE2-B2C315532B74}"/>
              </a:ext>
            </a:extLst>
          </p:cNvPr>
          <p:cNvSpPr txBox="1"/>
          <p:nvPr/>
        </p:nvSpPr>
        <p:spPr>
          <a:xfrm>
            <a:off x="107504" y="188640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5350"/>
            <a:r>
              <a:rPr lang="sr-Cyrl-RS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Едукација – жене и девојке у СТЕМ-у</a:t>
            </a:r>
            <a:endParaRPr lang="sr-Latn-CS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girl in a blackboard&#10;&#10;Description automatically generated">
            <a:extLst>
              <a:ext uri="{FF2B5EF4-FFF2-40B4-BE49-F238E27FC236}">
                <a16:creationId xmlns:a16="http://schemas.microsoft.com/office/drawing/2014/main" id="{ED596AB3-60A6-47D6-B538-74B179FD0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8" r="6164"/>
          <a:stretch/>
        </p:blipFill>
        <p:spPr>
          <a:xfrm>
            <a:off x="5669345" y="1540872"/>
            <a:ext cx="3418546" cy="271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49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63F1DD1-926A-4121-BD28-3E3C7F53A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026" y="2780928"/>
            <a:ext cx="8615947" cy="33260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95366B2-B369-4F21-993D-89C13753986B}"/>
              </a:ext>
            </a:extLst>
          </p:cNvPr>
          <p:cNvSpPr txBox="1"/>
          <p:nvPr/>
        </p:nvSpPr>
        <p:spPr>
          <a:xfrm>
            <a:off x="107504" y="188640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CS"/>
            </a:defPPr>
            <a:lvl1pPr algn="ctr" defTabSz="895350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r-Latn-RS" altLang="sr-Latn-RS" dirty="0" err="1"/>
              <a:t>Статистика</a:t>
            </a:r>
            <a:r>
              <a:rPr lang="sr-Latn-RS" altLang="sr-Latn-RS" dirty="0"/>
              <a:t> </a:t>
            </a:r>
            <a:r>
              <a:rPr lang="sr-Cyrl-RS" altLang="sr-Latn-RS" dirty="0"/>
              <a:t>са ЕТФ</a:t>
            </a:r>
            <a:r>
              <a:rPr lang="sr-Latn-RS" altLang="sr-Latn-RS" dirty="0"/>
              <a:t>-</a:t>
            </a:r>
            <a:r>
              <a:rPr lang="sr-Cyrl-RS" altLang="sr-Latn-RS" dirty="0"/>
              <a:t>а</a:t>
            </a:r>
            <a:endParaRPr lang="sr-Latn-C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BF12A64-B3A1-4324-9A0C-303AA5EE4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026525"/>
              </p:ext>
            </p:extLst>
          </p:nvPr>
        </p:nvGraphicFramePr>
        <p:xfrm>
          <a:off x="267854" y="980728"/>
          <a:ext cx="8624625" cy="1402080"/>
        </p:xfrm>
        <a:graphic>
          <a:graphicData uri="http://schemas.openxmlformats.org/drawingml/2006/table">
            <a:tbl>
              <a:tblPr/>
              <a:tblGrid>
                <a:gridCol w="574975">
                  <a:extLst>
                    <a:ext uri="{9D8B030D-6E8A-4147-A177-3AD203B41FA5}">
                      <a16:colId xmlns:a16="http://schemas.microsoft.com/office/drawing/2014/main" val="939974968"/>
                    </a:ext>
                  </a:extLst>
                </a:gridCol>
                <a:gridCol w="574975">
                  <a:extLst>
                    <a:ext uri="{9D8B030D-6E8A-4147-A177-3AD203B41FA5}">
                      <a16:colId xmlns:a16="http://schemas.microsoft.com/office/drawing/2014/main" val="3380916648"/>
                    </a:ext>
                  </a:extLst>
                </a:gridCol>
                <a:gridCol w="574975">
                  <a:extLst>
                    <a:ext uri="{9D8B030D-6E8A-4147-A177-3AD203B41FA5}">
                      <a16:colId xmlns:a16="http://schemas.microsoft.com/office/drawing/2014/main" val="1287707149"/>
                    </a:ext>
                  </a:extLst>
                </a:gridCol>
                <a:gridCol w="574975">
                  <a:extLst>
                    <a:ext uri="{9D8B030D-6E8A-4147-A177-3AD203B41FA5}">
                      <a16:colId xmlns:a16="http://schemas.microsoft.com/office/drawing/2014/main" val="4194499133"/>
                    </a:ext>
                  </a:extLst>
                </a:gridCol>
                <a:gridCol w="574975">
                  <a:extLst>
                    <a:ext uri="{9D8B030D-6E8A-4147-A177-3AD203B41FA5}">
                      <a16:colId xmlns:a16="http://schemas.microsoft.com/office/drawing/2014/main" val="4221806324"/>
                    </a:ext>
                  </a:extLst>
                </a:gridCol>
                <a:gridCol w="574975">
                  <a:extLst>
                    <a:ext uri="{9D8B030D-6E8A-4147-A177-3AD203B41FA5}">
                      <a16:colId xmlns:a16="http://schemas.microsoft.com/office/drawing/2014/main" val="1308377493"/>
                    </a:ext>
                  </a:extLst>
                </a:gridCol>
                <a:gridCol w="574975">
                  <a:extLst>
                    <a:ext uri="{9D8B030D-6E8A-4147-A177-3AD203B41FA5}">
                      <a16:colId xmlns:a16="http://schemas.microsoft.com/office/drawing/2014/main" val="2374446905"/>
                    </a:ext>
                  </a:extLst>
                </a:gridCol>
                <a:gridCol w="574975">
                  <a:extLst>
                    <a:ext uri="{9D8B030D-6E8A-4147-A177-3AD203B41FA5}">
                      <a16:colId xmlns:a16="http://schemas.microsoft.com/office/drawing/2014/main" val="3436993721"/>
                    </a:ext>
                  </a:extLst>
                </a:gridCol>
                <a:gridCol w="574975">
                  <a:extLst>
                    <a:ext uri="{9D8B030D-6E8A-4147-A177-3AD203B41FA5}">
                      <a16:colId xmlns:a16="http://schemas.microsoft.com/office/drawing/2014/main" val="2860631373"/>
                    </a:ext>
                  </a:extLst>
                </a:gridCol>
                <a:gridCol w="574975">
                  <a:extLst>
                    <a:ext uri="{9D8B030D-6E8A-4147-A177-3AD203B41FA5}">
                      <a16:colId xmlns:a16="http://schemas.microsoft.com/office/drawing/2014/main" val="2822946870"/>
                    </a:ext>
                  </a:extLst>
                </a:gridCol>
                <a:gridCol w="574975">
                  <a:extLst>
                    <a:ext uri="{9D8B030D-6E8A-4147-A177-3AD203B41FA5}">
                      <a16:colId xmlns:a16="http://schemas.microsoft.com/office/drawing/2014/main" val="1439812520"/>
                    </a:ext>
                  </a:extLst>
                </a:gridCol>
                <a:gridCol w="574975">
                  <a:extLst>
                    <a:ext uri="{9D8B030D-6E8A-4147-A177-3AD203B41FA5}">
                      <a16:colId xmlns:a16="http://schemas.microsoft.com/office/drawing/2014/main" val="3392170955"/>
                    </a:ext>
                  </a:extLst>
                </a:gridCol>
                <a:gridCol w="574975">
                  <a:extLst>
                    <a:ext uri="{9D8B030D-6E8A-4147-A177-3AD203B41FA5}">
                      <a16:colId xmlns:a16="http://schemas.microsoft.com/office/drawing/2014/main" val="1145518079"/>
                    </a:ext>
                  </a:extLst>
                </a:gridCol>
                <a:gridCol w="574975">
                  <a:extLst>
                    <a:ext uri="{9D8B030D-6E8A-4147-A177-3AD203B41FA5}">
                      <a16:colId xmlns:a16="http://schemas.microsoft.com/office/drawing/2014/main" val="687216696"/>
                    </a:ext>
                  </a:extLst>
                </a:gridCol>
                <a:gridCol w="574975">
                  <a:extLst>
                    <a:ext uri="{9D8B030D-6E8A-4147-A177-3AD203B41FA5}">
                      <a16:colId xmlns:a16="http://schemas.microsoft.com/office/drawing/2014/main" val="401266664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l" fontAlgn="t"/>
                      <a:r>
                        <a:rPr lang="sr-Cyrl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14">
                  <a:txBody>
                    <a:bodyPr/>
                    <a:lstStyle/>
                    <a:p>
                      <a:pPr algn="l" fontAlgn="t"/>
                      <a:r>
                        <a:rPr lang="ru-RU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Број кандидата / Проценат укупног броја кандидата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217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2006</a:t>
                      </a:r>
                      <a:r>
                        <a:rPr lang="sr-Latn-RS" sz="1000" baseline="30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sr-Latn-RS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</a:t>
                      </a:r>
                      <a:r>
                        <a:rPr lang="sr-Latn-RS" sz="1000" baseline="30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sr-Latn-RS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r>
                        <a:rPr lang="sr-Latn-RS" sz="1000" baseline="30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sr-Latn-RS" sz="1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sr-Latn-RS" sz="1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9894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sr-Cyrl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мушки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691</a:t>
                      </a:r>
                      <a:b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80.07%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674</a:t>
                      </a:r>
                      <a:b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78.46%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608</a:t>
                      </a:r>
                      <a:b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76.67%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586</a:t>
                      </a:r>
                      <a:b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79.08%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627</a:t>
                      </a:r>
                      <a:b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79.97%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640</a:t>
                      </a:r>
                      <a:b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79.01%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708</a:t>
                      </a:r>
                      <a:b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71.30%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768</a:t>
                      </a:r>
                      <a:b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72.18%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815</a:t>
                      </a:r>
                      <a:b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70.02%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899</a:t>
                      </a:r>
                      <a:b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71.01%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925</a:t>
                      </a:r>
                      <a:b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70.66%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793</a:t>
                      </a:r>
                      <a:b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69.75%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809</a:t>
                      </a:r>
                      <a:b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67.14%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749</a:t>
                      </a:r>
                      <a:br>
                        <a:rPr lang="sr-Latn-RS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67.17%</a:t>
                      </a:r>
                      <a:endParaRPr lang="sr-Latn-RS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198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sr-Cyrl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женски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  <a:b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19.93%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  <a:b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21.54%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  <a:b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23.33%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  <a:b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20.92%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  <a:b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20.03%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b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20.99%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</a:t>
                      </a:r>
                      <a:b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28.70%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</a:t>
                      </a:r>
                      <a:b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27.82%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  <a:b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29.98%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367</a:t>
                      </a:r>
                      <a:b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28.99%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384</a:t>
                      </a:r>
                      <a:b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29.34%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344</a:t>
                      </a:r>
                      <a:b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30.25%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396</a:t>
                      </a:r>
                      <a:b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32.86%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366</a:t>
                      </a:r>
                      <a:br>
                        <a:rPr lang="sr-Latn-RS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r-Latn-RS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32.83%</a:t>
                      </a:r>
                      <a:endParaRPr lang="sr-Latn-RS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41638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DE4CE4C-DD57-4708-B62E-5D8D6340FA95}"/>
              </a:ext>
            </a:extLst>
          </p:cNvPr>
          <p:cNvSpPr txBox="1"/>
          <p:nvPr/>
        </p:nvSpPr>
        <p:spPr>
          <a:xfrm>
            <a:off x="323528" y="2391612"/>
            <a:ext cx="8556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Подаци са заједничког пријемног Електротехничког и Физичког факултета.</a:t>
            </a:r>
            <a:endParaRPr lang="sr-Latn-RS" sz="1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52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618D088-F37A-4FD5-A330-B30E2344E754}"/>
              </a:ext>
            </a:extLst>
          </p:cNvPr>
          <p:cNvSpPr/>
          <p:nvPr/>
        </p:nvSpPr>
        <p:spPr>
          <a:xfrm>
            <a:off x="75384" y="1265858"/>
            <a:ext cx="600878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Телекомуникациона индустрија, као пета највећа индустрију у свету, захтева велике инвестиције не само за изградњу инфраструктуре, већ и за њено стално унапређивање коришћењем новијих  и напреднијих технологија.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Изградња, одржавање и обнављање ове инфраструктуре захтева континуирано учење и стицање потребних инжењерских знања, како за жене, тако и за мушкарце запослене у овој индустрији.</a:t>
            </a:r>
            <a:endParaRPr lang="sr-Cyrl-RS" sz="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Како би се омогућила даља експанзија у развоју и примени нових технологија, неопходно је да се жене инжењери стално усавршавају и прате трендове развоја, не само у својој основној делатности, већ и у сродним областима (</a:t>
            </a:r>
            <a:r>
              <a:rPr lang="sr-Latn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IT/ICT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, развој производа, пројектно управљање, развој бизниса и сл.)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CE86A2-5D7F-422A-B0F8-617A938FD25F}"/>
              </a:ext>
            </a:extLst>
          </p:cNvPr>
          <p:cNvSpPr txBox="1"/>
          <p:nvPr/>
        </p:nvSpPr>
        <p:spPr>
          <a:xfrm>
            <a:off x="107504" y="116632"/>
            <a:ext cx="8928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5350"/>
            <a:r>
              <a:rPr lang="sr-Cyrl-RS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Телекомуникације - област у сталној експанзији</a:t>
            </a:r>
            <a:endParaRPr lang="sr-Latn-CS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211A72-FEEA-47A0-821E-F63C2471D1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7" r="29659"/>
          <a:stretch/>
        </p:blipFill>
        <p:spPr>
          <a:xfrm>
            <a:off x="6084168" y="1844824"/>
            <a:ext cx="2990299" cy="236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895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D163CA0-CA5E-4C57-A15D-5C69DA4929AE}"/>
              </a:ext>
            </a:extLst>
          </p:cNvPr>
          <p:cNvSpPr/>
          <p:nvPr/>
        </p:nvSpPr>
        <p:spPr>
          <a:xfrm>
            <a:off x="107504" y="1268760"/>
            <a:ext cx="89289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Последње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две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деценије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развој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телекомуникација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карактериш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у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глобализација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примена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Интернета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е-</a:t>
            </a:r>
            <a:r>
              <a:rPr lang="sr-Cyrl-R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комерц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и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појачана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конкуренција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појавом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интернет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компанија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т</a:t>
            </a:r>
            <a:r>
              <a:rPr lang="sr-Cyrl-R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зв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Over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-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the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-top (ОТТ)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провајдера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који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мало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улагања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користећи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инфраструктуру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телекомуникационих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компанија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продају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сервисе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и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зарађују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далеко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више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од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телекомункаиционих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компанија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(Google, Facebook и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сл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.)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Е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кспанзија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у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развоју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и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примени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нових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технологија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у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развоју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телекомуникационих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сервиса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захтева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ширење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и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стицање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нових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инжењерских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компетенција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а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друге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стране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развија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се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и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потреба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за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додатним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учењем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у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области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развоја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бизниса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Јавља се потреба за у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спостављањем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партнерских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односа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другим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учесницима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у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ланцу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вредности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као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и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способностима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за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креирање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партнерског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екосистема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у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циљу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увођења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иновација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у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портфолија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телекомуникационих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компанија</a:t>
            </a:r>
            <a:r>
              <a:rPr lang="sr-Latn-C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. </a:t>
            </a:r>
            <a:endParaRPr lang="sr-Cyrl-R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25E515-11F3-4B1C-A5E1-30A85EB61A36}"/>
              </a:ext>
            </a:extLst>
          </p:cNvPr>
          <p:cNvSpPr txBox="1"/>
          <p:nvPr/>
        </p:nvSpPr>
        <p:spPr>
          <a:xfrm>
            <a:off x="107504" y="116632"/>
            <a:ext cx="8928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5350"/>
            <a:r>
              <a:rPr lang="sr-Cyrl-RS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Развој телекомуникације – заокрет у схватању бизниса</a:t>
            </a:r>
            <a:endParaRPr lang="sr-Latn-CS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639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D6E07BA-3125-4585-8CAB-45CF4E47517D}"/>
              </a:ext>
            </a:extLst>
          </p:cNvPr>
          <p:cNvSpPr/>
          <p:nvPr/>
        </p:nvSpPr>
        <p:spPr>
          <a:xfrm>
            <a:off x="107504" y="1268760"/>
            <a:ext cx="892899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Нажалост</a:t>
            </a:r>
            <a:r>
              <a:rPr lang="sr-Latn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,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 на тржишту рада у домену инжењерства још увек доминирају мушкарци, иако у том сектору има много типова компанија у којима би жене инжењери могле да раде:</a:t>
            </a:r>
          </a:p>
          <a:p>
            <a:pPr algn="just" fontAlgn="base"/>
            <a:endParaRPr lang="sr-Cyrl-RS" sz="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</a:endParaRPr>
          </a:p>
          <a:p>
            <a:pPr marL="285750" indent="-285750" algn="just" fontAlgn="base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Телекомуникационе и друге корпорације</a:t>
            </a:r>
          </a:p>
          <a:p>
            <a:pPr marL="285750" indent="-285750" algn="just" fontAlgn="base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Систем </a:t>
            </a:r>
            <a:r>
              <a:rPr lang="sr-Cyrl-R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интеграторске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 компаније</a:t>
            </a:r>
          </a:p>
          <a:p>
            <a:pPr marL="285750" indent="-285750" algn="just" fontAlgn="base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Софтверске куће</a:t>
            </a:r>
          </a:p>
          <a:p>
            <a:pPr marL="285750" indent="-285750" algn="just" fontAlgn="base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sr-Latn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IT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 одељења у банкама, осигуравајућим кућама и сл.</a:t>
            </a:r>
          </a:p>
          <a:p>
            <a:pPr marL="285750" indent="-285750" algn="just" fontAlgn="base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Мултимедијалне компаније</a:t>
            </a:r>
          </a:p>
          <a:p>
            <a:pPr marL="285750" indent="-285750" algn="just" fontAlgn="base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sr-Cyrl-R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Стартап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 компаније </a:t>
            </a:r>
          </a:p>
          <a:p>
            <a:pPr algn="just" fontAlgn="base"/>
            <a:endParaRPr lang="sr-Cyrl-RS" sz="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</a:endParaRPr>
          </a:p>
          <a:p>
            <a:pPr algn="just" fontAlgn="base"/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Један од разлога зашто нема довољно жена јесте неспремност за даље континуирано учење и праћење трендова услед сталног развоја и напретка технологија, поготово у области телекомуникација, које су у последњих четврт века доживеле знатну експанзију.</a:t>
            </a:r>
            <a:endParaRPr lang="sr-Latn-R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1E822A-7631-4711-A69A-47263C04D5A3}"/>
              </a:ext>
            </a:extLst>
          </p:cNvPr>
          <p:cNvSpPr txBox="1"/>
          <p:nvPr/>
        </p:nvSpPr>
        <p:spPr>
          <a:xfrm>
            <a:off x="107504" y="116632"/>
            <a:ext cx="8928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5350"/>
            <a:r>
              <a:rPr lang="sr-Cyrl-RS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Области рада жена </a:t>
            </a:r>
            <a:r>
              <a:rPr lang="sr-Cyrl-R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инжењерки</a:t>
            </a:r>
            <a:r>
              <a:rPr lang="sr-Cyrl-RS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у телекомуникацијама</a:t>
            </a:r>
            <a:endParaRPr lang="sr-Latn-CS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83D63F-7007-48FE-AB25-5878CF187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2440" y="1844824"/>
            <a:ext cx="3414056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857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C55C37-5EA4-4618-B4AE-2D6B98CEDA89}"/>
              </a:ext>
            </a:extLst>
          </p:cNvPr>
          <p:cNvSpPr/>
          <p:nvPr/>
        </p:nvSpPr>
        <p:spPr>
          <a:xfrm>
            <a:off x="107504" y="1268760"/>
            <a:ext cx="89289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а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појавом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дигиталних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играча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на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тржишту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интензивирају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се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пословни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подухвати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са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алтернативним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ланцима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вредности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и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уз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примену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иновативних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пословних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модела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што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доводи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до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промене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у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захтевима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који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се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постављају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пред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инжењере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телекомуникација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и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захтевају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повећану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флексибилност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у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каријерном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путу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свакога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од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њих</a:t>
            </a:r>
            <a:r>
              <a:rPr lang="sr-Cyrl-R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sr-Cyrl-RS" sz="1600" dirty="0">
              <a:latin typeface="Arial" panose="020B0604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just"/>
            <a:r>
              <a:rPr lang="sr-Cyrl-R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Жена </a:t>
            </a:r>
            <a:r>
              <a:rPr lang="sr-Cyrl-R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инжењерка</a:t>
            </a:r>
            <a:r>
              <a:rPr lang="sr-Cyrl-R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са додатним образовањем из развоја бизниса добија нове могућности за развој каријере (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product owner, product manager, business developer</a:t>
            </a:r>
            <a:r>
              <a:rPr lang="sr-Latn-R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sr-Latn-RS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project</a:t>
            </a:r>
            <a:r>
              <a:rPr lang="sr-Latn-R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RS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manager</a:t>
            </a:r>
            <a:r>
              <a:rPr lang="en-U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)</a:t>
            </a:r>
            <a:r>
              <a:rPr lang="sr-Cyrl-R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endParaRPr lang="sr-Latn-RS" sz="1600" dirty="0">
              <a:latin typeface="Bookman Old Style" panose="0205060405050502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just"/>
            <a:endParaRPr lang="sr-Cyrl-RS" sz="1600" dirty="0">
              <a:latin typeface="Arial" panose="020B0604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just"/>
            <a:r>
              <a:rPr lang="sr-Cyrl-R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Ј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авља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се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потреба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Cyrl-R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за променом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начина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рада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и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примени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агилног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начина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управљања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јер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данас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у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иновационим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процесима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учествују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и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корисници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и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партнерске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фирме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што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захтева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висок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степен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адаптибилности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у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креирању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реализацији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и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пружању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телекомуникационих</a:t>
            </a:r>
            <a:r>
              <a:rPr lang="sr-Latn-C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и ICT </a:t>
            </a:r>
            <a:r>
              <a:rPr lang="sr-Latn-CS" sz="16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сервиса</a:t>
            </a:r>
            <a:r>
              <a:rPr lang="sr-Cyrl-RS" sz="16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endParaRPr lang="sr-Latn-R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272A80-01F8-4166-8D06-2696A663F49E}"/>
              </a:ext>
            </a:extLst>
          </p:cNvPr>
          <p:cNvSpPr txBox="1"/>
          <p:nvPr/>
        </p:nvSpPr>
        <p:spPr>
          <a:xfrm>
            <a:off x="107504" y="116632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5350"/>
            <a:r>
              <a:rPr lang="sr-Cyrl-RS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Подршка иновацијама – улога жена</a:t>
            </a:r>
            <a:endParaRPr lang="sr-Latn-CS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452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6BC4AE-772F-43F0-B9F3-D8D5E2A710E1}"/>
              </a:ext>
            </a:extLst>
          </p:cNvPr>
          <p:cNvSpPr/>
          <p:nvPr/>
        </p:nvSpPr>
        <p:spPr>
          <a:xfrm>
            <a:off x="118445" y="1156499"/>
            <a:ext cx="571389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Претходне индустријске револуције највише су промениле начин на који радимо, а по мишљењу Шваба, Револуција 4.0 ће променити 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и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начин на који мислимо - наш осећај приватности, поимање власништва, обрасце потрошње, време које посвећујемо послу, слободном времену, начин на који развијамо каријеру, негујемо своје вештине, упознајемо људе и негујемо односе са њима.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Реч је о глобалном концепту дигиталне трансформације који указује да улазимо у ново индустријско доба уз коришћење нановијих технологија, које су већ захватиле свет и убрзано се шире: Вештачка интелигенција (</a:t>
            </a:r>
            <a:r>
              <a:rPr lang="sr-Latn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AI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), Машинско учење, </a:t>
            </a:r>
            <a:r>
              <a:rPr lang="sr-Latn-R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IoT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, нанотехнологија, роботика, 3</a:t>
            </a:r>
            <a:r>
              <a:rPr lang="sr-Latn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D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 штампачи, биотехнологија, паметни градови и сл.</a:t>
            </a:r>
            <a:endParaRPr lang="sr-Cyrl-R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7" name="Picture 6" descr="A picture containing outdoor, large, looking, black&#10;&#10;Description automatically generated">
            <a:extLst>
              <a:ext uri="{FF2B5EF4-FFF2-40B4-BE49-F238E27FC236}">
                <a16:creationId xmlns:a16="http://schemas.microsoft.com/office/drawing/2014/main" id="{CC4860DE-EE05-40A1-9086-1BCF77D16B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904" y="1574585"/>
            <a:ext cx="3215096" cy="272729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65E3791-6B0E-400C-A68D-AFFB969C77C4}"/>
              </a:ext>
            </a:extLst>
          </p:cNvPr>
          <p:cNvSpPr/>
          <p:nvPr/>
        </p:nvSpPr>
        <p:spPr>
          <a:xfrm>
            <a:off x="72340" y="4603597"/>
            <a:ext cx="892899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  <a:spcBef>
                <a:spcPts val="600"/>
              </a:spcBef>
            </a:pP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Услед утицаја Дигиталне трансформације на тржишту рада долази до промене у занимањима – повећана шанса за жене </a:t>
            </a:r>
            <a:r>
              <a:rPr lang="sr-Cyrl-R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инжењерке</a:t>
            </a:r>
            <a:r>
              <a:rPr lang="sr-Cyrl-R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 спремне на стално учење.</a:t>
            </a:r>
            <a:endParaRPr lang="sr-Latn-R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509309-6357-411D-87E4-D5C28D6ED80D}"/>
              </a:ext>
            </a:extLst>
          </p:cNvPr>
          <p:cNvSpPr txBox="1"/>
          <p:nvPr/>
        </p:nvSpPr>
        <p:spPr>
          <a:xfrm>
            <a:off x="107504" y="128497"/>
            <a:ext cx="8928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5350"/>
            <a:r>
              <a:rPr lang="sr-Cyrl-RS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Дигитална трансформација у области телекомуникација</a:t>
            </a:r>
            <a:endParaRPr lang="sr-Latn-CS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444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3630</TotalTime>
  <Words>1127</Words>
  <Application>Microsoft Office PowerPoint</Application>
  <PresentationFormat>On-screen Show (4:3)</PresentationFormat>
  <Paragraphs>114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Bookman Old Style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Каријерни пут инжењерке у телекомуникацијама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Telekom Srbija a.d.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Kandidatura za doktorsku tezu</dc:title>
  <dc:creator>mila</dc:creator>
  <cp:lastModifiedBy>Ana Dunjić Jovanović</cp:lastModifiedBy>
  <cp:revision>426</cp:revision>
  <dcterms:created xsi:type="dcterms:W3CDTF">2015-07-04T09:40:14Z</dcterms:created>
  <dcterms:modified xsi:type="dcterms:W3CDTF">2020-03-04T14:04:56Z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752178a8-3332-4f24-bc9b-df465d743054</vt:lpwstr>
  </property>
  <property fmtid="{D5CDD505-2E9C-101B-9397-08002B2CF9AE}" pid="3" name="TelekomSerbiaKLASIFIKACIJA">
    <vt:lpwstr>Neklasifikovano</vt:lpwstr>
  </property>
</Properties>
</file>