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1" r:id="rId3"/>
    <p:sldId id="257" r:id="rId4"/>
    <p:sldId id="258" r:id="rId5"/>
    <p:sldId id="311" r:id="rId6"/>
    <p:sldId id="289" r:id="rId7"/>
    <p:sldId id="261" r:id="rId8"/>
    <p:sldId id="290" r:id="rId9"/>
    <p:sldId id="277" r:id="rId10"/>
    <p:sldId id="306" r:id="rId11"/>
    <p:sldId id="262" r:id="rId12"/>
    <p:sldId id="292" r:id="rId13"/>
    <p:sldId id="280" r:id="rId14"/>
    <p:sldId id="297" r:id="rId15"/>
    <p:sldId id="303" r:id="rId16"/>
    <p:sldId id="293" r:id="rId17"/>
    <p:sldId id="281" r:id="rId18"/>
    <p:sldId id="294" r:id="rId19"/>
    <p:sldId id="304" r:id="rId20"/>
    <p:sldId id="282" r:id="rId21"/>
    <p:sldId id="295" r:id="rId22"/>
    <p:sldId id="301" r:id="rId23"/>
    <p:sldId id="274" r:id="rId24"/>
    <p:sldId id="312" r:id="rId25"/>
    <p:sldId id="305" r:id="rId26"/>
    <p:sldId id="283" r:id="rId27"/>
    <p:sldId id="298" r:id="rId28"/>
    <p:sldId id="302" r:id="rId29"/>
    <p:sldId id="307" r:id="rId30"/>
    <p:sldId id="299" r:id="rId31"/>
    <p:sldId id="285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7433" autoAdjust="0"/>
  </p:normalViewPr>
  <p:slideViewPr>
    <p:cSldViewPr>
      <p:cViewPr varScale="1">
        <p:scale>
          <a:sx n="37" d="100"/>
          <a:sy n="37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7D476-3353-460C-B03F-564496B08817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7C6E-0C7C-43A3-B2E9-1AF1FE43E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B7C6E-0C7C-43A3-B2E9-1AF1FE43E9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9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B7C6E-0C7C-43A3-B2E9-1AF1FE43E9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D627-CCF4-4EFD-9D6D-328449BC2B1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CFF7-A89D-46CC-9612-C11D64051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http://www.cab.rs/wp-content/uploads/2013/09/kuca-na-uglu-srebrenicke-i-kosancicevog-venca-1907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http://www.cab.rs/wp-content/uploads/2013/09/kuca-marka-markovica-1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ab.rs/wp-content/uploads/2013/09/Kuca-Arse-drenovca-sa-ugla-Kosovske-i-Kondine-1907_2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http://www.cab.rs/wp-content/uploads/2013/09/skola-2.jpg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cab.rs/wp-content/uploads/2013/09/paviljon-za-tuberkulozne-bolesti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3857652"/>
          </a:xfrm>
        </p:spPr>
        <p:txBody>
          <a:bodyPr>
            <a:normAutofit/>
          </a:bodyPr>
          <a:lstStyle/>
          <a:p>
            <a:r>
              <a:rPr lang="sr-Cyrl-CS" sz="5400" b="1" smtClean="0"/>
              <a:t/>
            </a:r>
            <a:br>
              <a:rPr lang="sr-Cyrl-CS" sz="5400" b="1" smtClean="0"/>
            </a:br>
            <a:r>
              <a:rPr lang="sr-Cyrl-CS" sz="5400" b="1" smtClean="0">
                <a:latin typeface="+mn-lt"/>
              </a:rPr>
              <a:t>ЈЕЛИСАВЕТА НАЧИЋ-ПРВА ЖЕНА АРХИТЕКТА У СРБИЈИ“</a:t>
            </a:r>
            <a:br>
              <a:rPr lang="sr-Cyrl-CS" sz="5400" b="1" smtClean="0">
                <a:latin typeface="+mn-lt"/>
              </a:rPr>
            </a:br>
            <a:r>
              <a:rPr lang="sr-Cyrl-CS" sz="3200" b="1" smtClean="0">
                <a:solidFill>
                  <a:schemeClr val="tx2"/>
                </a:solidFill>
                <a:latin typeface="+mn-lt"/>
              </a:rPr>
              <a:t>1878 </a:t>
            </a:r>
            <a:r>
              <a:rPr lang="en-US" sz="3200" b="1" smtClean="0">
                <a:solidFill>
                  <a:schemeClr val="tx2"/>
                </a:solidFill>
                <a:latin typeface="+mn-lt"/>
              </a:rPr>
              <a:t>-</a:t>
            </a:r>
            <a:r>
              <a:rPr lang="sr-Cyrl-CS" sz="3200" b="1" smtClean="0">
                <a:solidFill>
                  <a:schemeClr val="tx2"/>
                </a:solidFill>
                <a:latin typeface="+mn-lt"/>
              </a:rPr>
              <a:t>1955 </a:t>
            </a:r>
            <a:br>
              <a:rPr lang="sr-Cyrl-CS" sz="3200" b="1" smtClean="0">
                <a:solidFill>
                  <a:schemeClr val="tx2"/>
                </a:solidFill>
                <a:latin typeface="+mn-lt"/>
              </a:rPr>
            </a:br>
            <a:endParaRPr lang="en-US" sz="3200" b="1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5000636"/>
            <a:ext cx="8429684" cy="571504"/>
          </a:xfrm>
        </p:spPr>
        <p:txBody>
          <a:bodyPr>
            <a:normAutofit/>
          </a:bodyPr>
          <a:lstStyle/>
          <a:p>
            <a:r>
              <a:rPr lang="sr-Cyrl-CS" sz="2600" smtClean="0">
                <a:solidFill>
                  <a:schemeClr val="tx2"/>
                </a:solidFill>
              </a:rPr>
              <a:t>Проф.др Весна Златановић-Томашевић,диа.</a:t>
            </a:r>
          </a:p>
          <a:p>
            <a:pPr algn="just"/>
            <a:endParaRPr lang="sr-Cyrl-CS" b="1" smtClean="0">
              <a:solidFill>
                <a:schemeClr val="tx2"/>
              </a:solidFill>
            </a:endParaRPr>
          </a:p>
          <a:p>
            <a:pPr algn="just"/>
            <a:endParaRPr lang="sr-Cyrl-CS" b="1" smtClean="0">
              <a:solidFill>
                <a:schemeClr val="tx2"/>
              </a:solidFill>
            </a:endParaRPr>
          </a:p>
          <a:p>
            <a:pPr algn="just"/>
            <a:endParaRPr lang="sr-Cyrl-CS" b="1">
              <a:solidFill>
                <a:schemeClr val="tx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43240" y="357166"/>
            <a:ext cx="5419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CS" sz="1600" b="1" dirty="0">
                <a:solidFill>
                  <a:srgbClr val="458FBD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ИНЖЕЊЕРСКА  АКАДЕМИЈА</a:t>
            </a:r>
            <a:r>
              <a:rPr lang="x-none" sz="1600" b="1" dirty="0">
                <a:solidFill>
                  <a:srgbClr val="458FBD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sr-Cyrl-CS" sz="1600" b="1" dirty="0">
                <a:solidFill>
                  <a:srgbClr val="458FBD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СРБИЈЕ</a:t>
            </a:r>
            <a:endParaRPr lang="x-none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x-none" sz="1600" b="1" dirty="0">
                <a:solidFill>
                  <a:srgbClr val="458FBD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ENGINEERING ACADEMY OF SERBIA</a:t>
            </a:r>
            <a:endParaRPr lang="x-none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ina-znak-veliki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205740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sr-Cyrl-CS" sz="2400" smtClean="0">
                <a:cs typeface="Times New Roman" pitchFamily="18" charset="0"/>
              </a:rPr>
              <a:t>У Србији се </a:t>
            </a:r>
            <a:r>
              <a:rPr lang="ru-RU" sz="2400" smtClean="0"/>
              <a:t> крајем </a:t>
            </a:r>
            <a:r>
              <a:rPr lang="en-US" sz="2400" smtClean="0"/>
              <a:t>XIX </a:t>
            </a:r>
            <a:r>
              <a:rPr lang="sr-Cyrl-CS" sz="2400" smtClean="0"/>
              <a:t>и почетком </a:t>
            </a:r>
            <a:r>
              <a:rPr lang="en-US" sz="2400" smtClean="0"/>
              <a:t>XX </a:t>
            </a:r>
            <a:r>
              <a:rPr lang="sr-Cyrl-CS" sz="2400" smtClean="0"/>
              <a:t>век </a:t>
            </a:r>
            <a:r>
              <a:rPr lang="sr-Cyrl-CS" sz="2400" smtClean="0">
                <a:cs typeface="Times New Roman" pitchFamily="18" charset="0"/>
              </a:rPr>
              <a:t>мењају дотадашњи прописи о изградњи, захваљујући повољним политичким и економским приликама.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ru-RU" sz="2400" smtClean="0">
                <a:cs typeface="Times New Roman" pitchFamily="18" charset="0"/>
              </a:rPr>
              <a:t>Почетком 20. века. Београд има тенденцију да прерасте у праву престоницу, и по првом попису </a:t>
            </a:r>
          </a:p>
          <a:p>
            <a:pPr algn="just">
              <a:buNone/>
            </a:pPr>
            <a:r>
              <a:rPr lang="ru-RU" sz="2400" smtClean="0">
                <a:cs typeface="Times New Roman" pitchFamily="18" charset="0"/>
              </a:rPr>
              <a:t>	1901. је имао 64.140ст. Граде се објекти,уређују градске површине и др.</a:t>
            </a:r>
            <a:endParaRPr lang="sr-Cyrl-CS" sz="240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sr-Cyrl-CS" sz="2400" smtClean="0">
                <a:cs typeface="Times New Roman" pitchFamily="18" charset="0"/>
              </a:rPr>
              <a:t>	У Београду су </a:t>
            </a:r>
            <a:r>
              <a:rPr lang="en-US" sz="2400" smtClean="0">
                <a:cs typeface="Times New Roman" pitchFamily="18" charset="0"/>
              </a:rPr>
              <a:t>1887.</a:t>
            </a:r>
            <a:r>
              <a:rPr lang="sr-Cyrl-CS" sz="2400" smtClean="0">
                <a:cs typeface="Times New Roman" pitchFamily="18" charset="0"/>
              </a:rPr>
              <a:t>г.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sr-Cyrl-CS" sz="2400" smtClean="0">
                <a:cs typeface="Times New Roman" pitchFamily="18" charset="0"/>
              </a:rPr>
              <a:t>и</a:t>
            </a:r>
            <a:r>
              <a:rPr lang="en-US" sz="2400" smtClean="0">
                <a:cs typeface="Times New Roman" pitchFamily="18" charset="0"/>
              </a:rPr>
              <a:t> 1897.</a:t>
            </a:r>
            <a:r>
              <a:rPr lang="sr-Cyrl-CS" sz="2400" smtClean="0">
                <a:cs typeface="Times New Roman" pitchFamily="18" charset="0"/>
              </a:rPr>
              <a:t>г.  донети строжи правилници  у вези са изградњом објеката и формирају  нове институције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sr-Cyrl-CS" sz="2400" smtClean="0"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sr-Cyrl-CS" sz="2400" smtClean="0">
                <a:cs typeface="Times New Roman" pitchFamily="18" charset="0"/>
              </a:rPr>
              <a:t>     -  Донет је грађевински правилник за варош Београд и</a:t>
            </a:r>
          </a:p>
          <a:p>
            <a:pPr algn="just">
              <a:buNone/>
            </a:pPr>
            <a:r>
              <a:rPr lang="sr-Cyrl-CS" sz="2400" smtClean="0">
                <a:cs typeface="Times New Roman" pitchFamily="18" charset="0"/>
              </a:rPr>
              <a:t>     - Основан  је  Архив  градског одбора Општине града Београда, (делимично сачуван до данас), који пружа драгоцене податке о архитектури  престонице  и о њеним творциама, до </a:t>
            </a:r>
            <a:r>
              <a:rPr lang="en-US" sz="2400" smtClean="0">
                <a:cs typeface="Times New Roman" pitchFamily="18" charset="0"/>
              </a:rPr>
              <a:t>1914. </a:t>
            </a:r>
            <a:r>
              <a:rPr lang="sr-Cyrl-CS" sz="2400" smtClean="0">
                <a:cs typeface="Times New Roman" pitchFamily="18" charset="0"/>
              </a:rPr>
              <a:t>г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sr-Cyrl-CS" sz="2400" smtClean="0">
                <a:cs typeface="Times New Roman" pitchFamily="18" charset="0"/>
              </a:rPr>
              <a:t>дине.</a:t>
            </a:r>
            <a:r>
              <a:rPr lang="ru-RU" sz="2400" smtClean="0"/>
              <a:t> </a:t>
            </a:r>
          </a:p>
          <a:p>
            <a:pPr algn="just"/>
            <a:r>
              <a:rPr lang="sr-Cyrl-CS" sz="2400" smtClean="0"/>
              <a:t>У архитектури у Србији </a:t>
            </a:r>
            <a:r>
              <a:rPr lang="ru-RU" sz="2400" smtClean="0"/>
              <a:t>се појављују нове тенденције у стилском схватању архитектуре, бечка сецесија,  минхенски </a:t>
            </a:r>
            <a:r>
              <a:rPr lang="en-US" sz="2400" smtClean="0"/>
              <a:t> </a:t>
            </a:r>
            <a:r>
              <a:rPr lang="en-US" sz="2400" i="1" smtClean="0"/>
              <a:t>jugendstil</a:t>
            </a:r>
            <a:r>
              <a:rPr lang="sr-Cyrl-CS" sz="2400" smtClean="0"/>
              <a:t>, </a:t>
            </a:r>
            <a:r>
              <a:rPr lang="ru-RU" sz="2400" smtClean="0"/>
              <a:t>француска декоративистичка архитектура, обновља се  српско-византијски стил у архитектури</a:t>
            </a:r>
            <a:r>
              <a:rPr lang="en-US" sz="2400" smtClean="0"/>
              <a:t>,</a:t>
            </a:r>
            <a:r>
              <a:rPr lang="sr-Cyrl-CS" sz="2400" smtClean="0"/>
              <a:t> </a:t>
            </a:r>
            <a:r>
              <a:rPr lang="en-US" sz="2400" smtClean="0"/>
              <a:t>a</a:t>
            </a:r>
            <a:r>
              <a:rPr lang="sr-Cyrl-CS" sz="2400" smtClean="0"/>
              <a:t> појављује се </a:t>
            </a:r>
            <a:r>
              <a:rPr lang="ru-RU" sz="2400" smtClean="0"/>
              <a:t> и </a:t>
            </a:r>
            <a:r>
              <a:rPr lang="en-US" sz="2400" smtClean="0">
                <a:cs typeface="Times New Roman" pitchFamily="18" charset="0"/>
              </a:rPr>
              <a:t>a</a:t>
            </a:r>
            <a:r>
              <a:rPr lang="sr-Cyrl-CS" sz="2400" smtClean="0">
                <a:cs typeface="Times New Roman" pitchFamily="18" charset="0"/>
              </a:rPr>
              <a:t>рмирани бетон нови грађевински материјал. Носилац ових нових тенденција у архитектури је и Јелисавета Начић.</a:t>
            </a:r>
          </a:p>
          <a:p>
            <a:pPr algn="just"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sr-Cyrl-CS" sz="2400" smtClean="0"/>
              <a:t>Као </a:t>
            </a:r>
            <a:r>
              <a:rPr lang="sr-Latn-CS" sz="2400" smtClean="0"/>
              <a:t>једина </a:t>
            </a:r>
            <a:r>
              <a:rPr lang="sr-Latn-CS" sz="2400"/>
              <a:t>жена запослена у инжењерско-архитектонском одсеку Београдске </a:t>
            </a:r>
            <a:r>
              <a:rPr lang="sr-Latn-CS" sz="2400" smtClean="0"/>
              <a:t>општине</a:t>
            </a:r>
            <a:r>
              <a:rPr lang="sr-Cyrl-CS" sz="2400" smtClean="0"/>
              <a:t> </a:t>
            </a:r>
            <a:r>
              <a:rPr lang="sr-Latn-CS" sz="2400" smtClean="0"/>
              <a:t>р</a:t>
            </a:r>
            <a:r>
              <a:rPr lang="sr-Cyrl-CS" sz="2400" smtClean="0"/>
              <a:t>е</a:t>
            </a:r>
            <a:r>
              <a:rPr lang="sr-Latn-CS" sz="2400" smtClean="0"/>
              <a:t>ализовала</a:t>
            </a:r>
            <a:r>
              <a:rPr lang="sr-Cyrl-CS" sz="2400" smtClean="0"/>
              <a:t> </a:t>
            </a:r>
            <a:r>
              <a:rPr lang="sr-Latn-CS" sz="2400" smtClean="0"/>
              <a:t> је успешно више пројеката</a:t>
            </a:r>
            <a:r>
              <a:rPr lang="sr-Cyrl-CS" sz="2400" smtClean="0"/>
              <a:t> и била </a:t>
            </a:r>
            <a:r>
              <a:rPr lang="sr-Latn-CS" sz="2400" smtClean="0"/>
              <a:t>веома активна</a:t>
            </a:r>
            <a:r>
              <a:rPr lang="sr-Cyrl-CS" sz="2400" smtClean="0"/>
              <a:t>.</a:t>
            </a:r>
            <a:r>
              <a:rPr lang="sr-Cyrl-CS" sz="2400"/>
              <a:t> </a:t>
            </a:r>
            <a:r>
              <a:rPr lang="sr-Cyrl-CS" sz="2400" smtClean="0"/>
              <a:t>У току свог професионалног рада, </a:t>
            </a:r>
            <a:r>
              <a:rPr lang="sr-Cyrl-CS" sz="2400" b="1" smtClean="0"/>
              <a:t>њен први урбанистички пројекат </a:t>
            </a:r>
            <a:r>
              <a:rPr lang="sr-Cyrl-CS" sz="2400" smtClean="0"/>
              <a:t>у Београдској општини је уређење малог и великог Калемегдана, по пројекту </a:t>
            </a:r>
            <a:r>
              <a:rPr lang="sr-Latn-CS" sz="2400" smtClean="0"/>
              <a:t>чувеног архитекте Димитрија Т. Лека</a:t>
            </a:r>
            <a:r>
              <a:rPr lang="sr-Cyrl-CS" sz="2400" smtClean="0"/>
              <a:t>, </a:t>
            </a:r>
            <a:r>
              <a:rPr lang="sr-Cyrl-CS" sz="2400" b="1" smtClean="0"/>
              <a:t>1902.године</a:t>
            </a:r>
            <a:r>
              <a:rPr lang="sr-Cyrl-CS" sz="2400" smtClean="0"/>
              <a:t> .</a:t>
            </a:r>
          </a:p>
          <a:p>
            <a:pPr algn="just"/>
            <a:r>
              <a:rPr lang="sr-Cyrl-CS" sz="2400" smtClean="0"/>
              <a:t>Поред  њеног првог рада на урбанистичком  </a:t>
            </a:r>
            <a:r>
              <a:rPr lang="sr-Latn-CS" sz="2400" smtClean="0"/>
              <a:t>уређењу</a:t>
            </a:r>
            <a:r>
              <a:rPr lang="sr-Cyrl-CS" sz="2400" smtClean="0"/>
              <a:t>  малог Калемегда, </a:t>
            </a:r>
            <a:r>
              <a:rPr lang="sr-Latn-CS" sz="2400" smtClean="0"/>
              <a:t>Јелисавета</a:t>
            </a:r>
            <a:r>
              <a:rPr lang="sr-Cyrl-CS" sz="2400" smtClean="0"/>
              <a:t> је </a:t>
            </a:r>
            <a:r>
              <a:rPr lang="sr-Cyrl-CS" sz="2400" b="1" smtClean="0"/>
              <a:t>1903.године</a:t>
            </a:r>
            <a:r>
              <a:rPr lang="sr-Cyrl-CS" sz="2400" smtClean="0"/>
              <a:t>, урадила и </a:t>
            </a:r>
            <a:r>
              <a:rPr lang="sr-Cyrl-CS" sz="2400" b="1" smtClean="0"/>
              <a:t>пројекат барокног степеништа </a:t>
            </a:r>
            <a:r>
              <a:rPr lang="ru-RU" sz="2400" smtClean="0"/>
              <a:t>преко пута  Француске амбасаде, </a:t>
            </a:r>
            <a:r>
              <a:rPr lang="sr-Cyrl-CS" sz="2400" smtClean="0"/>
              <a:t>изведеног</a:t>
            </a:r>
            <a:r>
              <a:rPr lang="sr-Cyrl-CS" sz="2400" b="1" smtClean="0"/>
              <a:t> </a:t>
            </a:r>
            <a:r>
              <a:rPr lang="sr-Cyrl-CS" sz="2400" smtClean="0"/>
              <a:t>од зеленог тесаног рипањског камена са прелепом чесмом са лављом главом угравираном у зелене степенице.</a:t>
            </a:r>
            <a:r>
              <a:rPr lang="ru-RU" sz="2400" smtClean="0"/>
              <a:t>То је  дело којим се и данас поносимо када се пењемо на Калемегдан, које је део шеталишта са  парком и клупама дуж шеталишта. </a:t>
            </a:r>
            <a:endParaRPr lang="sr-Cyrl-CS" sz="2400" smtClean="0"/>
          </a:p>
          <a:p>
            <a:pPr algn="just"/>
            <a:r>
              <a:rPr lang="sr-Latn-CS" sz="2400" smtClean="0"/>
              <a:t>Поред </a:t>
            </a:r>
            <a:r>
              <a:rPr lang="sr-Cyrl-CS" sz="2400" smtClean="0"/>
              <a:t>пројекта барокног  </a:t>
            </a:r>
            <a:r>
              <a:rPr lang="sr-Latn-CS" sz="2400" smtClean="0"/>
              <a:t>степеништа</a:t>
            </a:r>
            <a:r>
              <a:rPr lang="sr-Cyrl-CS" sz="2400" smtClean="0"/>
              <a:t>, </a:t>
            </a:r>
            <a:r>
              <a:rPr lang="sr-Latn-CS" sz="2400" smtClean="0"/>
              <a:t>њен рад је и </a:t>
            </a:r>
            <a:r>
              <a:rPr lang="sr-Cyrl-CS" sz="2400" smtClean="0"/>
              <a:t>пројекат </a:t>
            </a:r>
            <a:r>
              <a:rPr lang="sr-Latn-CS" sz="2400" b="1" smtClean="0"/>
              <a:t>оград</a:t>
            </a:r>
            <a:r>
              <a:rPr lang="sr-Cyrl-CS" sz="2400" b="1" smtClean="0"/>
              <a:t>е </a:t>
            </a:r>
            <a:r>
              <a:rPr lang="sr-Latn-CS" sz="2400" b="1" smtClean="0"/>
              <a:t> </a:t>
            </a:r>
            <a:r>
              <a:rPr lang="sr-Cyrl-CS" sz="2400" b="1" smtClean="0"/>
              <a:t>С</a:t>
            </a:r>
            <a:r>
              <a:rPr lang="sr-Latn-CS" sz="2400" b="1" smtClean="0"/>
              <a:t>авског шеталишта</a:t>
            </a:r>
            <a:r>
              <a:rPr lang="sr-Latn-CS" sz="2400" smtClean="0"/>
              <a:t>, </a:t>
            </a:r>
            <a:r>
              <a:rPr lang="sr-Cyrl-CS" sz="2400" smtClean="0"/>
              <a:t>пројектоване и </a:t>
            </a:r>
            <a:r>
              <a:rPr lang="sr-Latn-CS" sz="2400" smtClean="0"/>
              <a:t>изграђен</a:t>
            </a:r>
            <a:r>
              <a:rPr lang="sr-Cyrl-CS" sz="2400" smtClean="0"/>
              <a:t>е</a:t>
            </a:r>
            <a:r>
              <a:rPr lang="sr-Latn-CS" sz="2400" smtClean="0"/>
              <a:t> са стилизованим вазама на каменим постаментима у духу </a:t>
            </a:r>
            <a:r>
              <a:rPr lang="sr-Cyrl-CS" sz="2400" b="1" smtClean="0"/>
              <a:t>сецесије</a:t>
            </a:r>
            <a:r>
              <a:rPr lang="sr-Cyrl-CS" sz="2400" smtClean="0"/>
              <a:t>, која </a:t>
            </a:r>
            <a:r>
              <a:rPr lang="sr-Latn-CS" sz="2400" smtClean="0"/>
              <a:t>је</a:t>
            </a:r>
            <a:r>
              <a:rPr lang="sr-Cyrl-CS" sz="2400" smtClean="0"/>
              <a:t> </a:t>
            </a:r>
            <a:r>
              <a:rPr lang="sr-Latn-CS" sz="2400" smtClean="0"/>
              <a:t>срушена у</a:t>
            </a:r>
            <a:r>
              <a:rPr lang="sr-Cyrl-CS" sz="2400" smtClean="0"/>
              <a:t> </a:t>
            </a:r>
            <a:r>
              <a:rPr lang="sr-Latn-CS" sz="2400" smtClean="0"/>
              <a:t>I</a:t>
            </a:r>
            <a:r>
              <a:rPr lang="sr-Cyrl-CS" sz="2400" smtClean="0"/>
              <a:t> светском рату.</a:t>
            </a:r>
          </a:p>
          <a:p>
            <a:endParaRPr lang="sr-Cyrl-CS" sz="2400" smtClean="0"/>
          </a:p>
          <a:p>
            <a:pPr>
              <a:buNone/>
            </a:pPr>
            <a:r>
              <a:rPr lang="sr-Cyrl-CS" sz="2400" smtClean="0"/>
              <a:t>.</a:t>
            </a:r>
            <a:endParaRPr lang="en-US" sz="2400"/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214686"/>
            <a:ext cx="8229600" cy="285752"/>
          </a:xfrm>
        </p:spPr>
        <p:txBody>
          <a:bodyPr>
            <a:noAutofit/>
          </a:bodyPr>
          <a:lstStyle/>
          <a:p>
            <a:r>
              <a:rPr lang="sr-Cyrl-CS" sz="1800" i="1" smtClean="0"/>
              <a:t>Ограда савског степеништа на Калемегдану</a:t>
            </a:r>
            <a:endParaRPr lang="en-US" sz="1800" i="1"/>
          </a:p>
        </p:txBody>
      </p:sp>
      <p:pic>
        <p:nvPicPr>
          <p:cNvPr id="2050" name="Picture 2" descr="Jelisaveta Načić - Prva žena arhitekta među Srbima Malo-stepenist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416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age result for arhitekta Jelisaveta Nac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698824" cy="26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 result for arhitekta Jelisaveta Nac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643314"/>
            <a:ext cx="5500725" cy="299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User\Desktop\59211605_136653997488248_5619509681019868408_n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00042"/>
            <a:ext cx="1643074" cy="264320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0034" y="142852"/>
            <a:ext cx="822960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Степениште на Калемегдану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Autofit/>
          </a:bodyPr>
          <a:lstStyle/>
          <a:p>
            <a:pPr algn="just"/>
            <a:r>
              <a:rPr lang="sr-Latn-CS" sz="2400" b="1" dirty="0" smtClean="0"/>
              <a:t>1903. </a:t>
            </a:r>
            <a:r>
              <a:rPr lang="sr-Latn-CS" sz="2400" b="1" smtClean="0"/>
              <a:t>године </a:t>
            </a:r>
            <a:r>
              <a:rPr lang="sr-Cyrl-CS" sz="2400" b="1" smtClean="0"/>
              <a:t>Јелисавета </a:t>
            </a:r>
            <a:r>
              <a:rPr lang="sr-Cyrl-CS" sz="2400" smtClean="0"/>
              <a:t>постиже </a:t>
            </a:r>
            <a:r>
              <a:rPr lang="sr-Cyrl-CS" sz="2400" dirty="0" smtClean="0"/>
              <a:t>запажен успех, </a:t>
            </a:r>
            <a:r>
              <a:rPr lang="sr-Latn-CS" sz="2400" b="1" dirty="0" smtClean="0"/>
              <a:t>на конкурсу за </a:t>
            </a:r>
            <a:r>
              <a:rPr lang="sr-Cyrl-CS" sz="2400" b="1" dirty="0" smtClean="0"/>
              <a:t>израду </a:t>
            </a:r>
            <a:r>
              <a:rPr lang="sr-Latn-CS" sz="2400" b="1" dirty="0" smtClean="0"/>
              <a:t>идејно</a:t>
            </a:r>
            <a:r>
              <a:rPr lang="sr-Cyrl-CS" sz="2400" b="1" dirty="0" smtClean="0"/>
              <a:t>г</a:t>
            </a:r>
            <a:r>
              <a:rPr lang="sr-Latn-CS" sz="2400" b="1" dirty="0" smtClean="0"/>
              <a:t> решењ</a:t>
            </a:r>
            <a:r>
              <a:rPr lang="sr-Cyrl-CS" sz="2400" b="1" dirty="0" smtClean="0"/>
              <a:t>а за пројекат </a:t>
            </a:r>
            <a:r>
              <a:rPr lang="sr-Latn-CS" sz="2400" b="1" dirty="0" smtClean="0"/>
              <a:t>цркве Светог Ђорђа у Тополи</a:t>
            </a:r>
            <a:r>
              <a:rPr lang="sr-Cyrl-CS" sz="2400" dirty="0" smtClean="0"/>
              <a:t>. Освојила је  </a:t>
            </a:r>
            <a:r>
              <a:rPr lang="sr-Cyrl-CS" sz="2400" b="1" dirty="0" smtClean="0"/>
              <a:t>треће место </a:t>
            </a:r>
            <a:r>
              <a:rPr lang="sr-Cyrl-CS" sz="2400" dirty="0" smtClean="0"/>
              <a:t>у изузетној јакој конкуренцији</a:t>
            </a:r>
            <a:r>
              <a:rPr lang="sr-Cyrl-CS" sz="2400" smtClean="0"/>
              <a:t>, од стране угледног и </a:t>
            </a:r>
            <a:r>
              <a:rPr lang="sr-Cyrl-CS" sz="2400" dirty="0" smtClean="0"/>
              <a:t>веома </a:t>
            </a:r>
            <a:r>
              <a:rPr lang="sr-Cyrl-CS" sz="2400" smtClean="0"/>
              <a:t>строгог жирија</a:t>
            </a:r>
            <a:r>
              <a:rPr lang="sr-Cyrl-CS" sz="2400" dirty="0" smtClean="0"/>
              <a:t>. </a:t>
            </a:r>
          </a:p>
          <a:p>
            <a:pPr algn="just"/>
            <a:r>
              <a:rPr lang="sr-Cyrl-CS" sz="2400" dirty="0" smtClean="0"/>
              <a:t>Овај успех јој  је  омогућио да </a:t>
            </a:r>
            <a:r>
              <a:rPr lang="sr-Latn-CS" sz="2400" dirty="0" smtClean="0"/>
              <a:t>за потребе Београдске општине</a:t>
            </a:r>
            <a:r>
              <a:rPr lang="sr-Cyrl-CS" sz="2400" dirty="0" smtClean="0"/>
              <a:t>,</a:t>
            </a:r>
            <a:r>
              <a:rPr lang="sr-Latn-CS" sz="2400" dirty="0" smtClean="0"/>
              <a:t> </a:t>
            </a:r>
            <a:r>
              <a:rPr lang="sr-Cyrl-CS" sz="2400" dirty="0" smtClean="0"/>
              <a:t>на почетку </a:t>
            </a:r>
            <a:r>
              <a:rPr lang="sr-Cyrl-CS" sz="2400" smtClean="0"/>
              <a:t>своје каријере, ради урбанистичке пројекте, </a:t>
            </a:r>
            <a:r>
              <a:rPr lang="sr-Latn-CS" sz="2400" smtClean="0"/>
              <a:t>пројект</a:t>
            </a:r>
            <a:r>
              <a:rPr lang="sr-Cyrl-CS" sz="2400" smtClean="0"/>
              <a:t>ује јавне објекте,као и </a:t>
            </a:r>
            <a:r>
              <a:rPr lang="sr-Latn-CS" sz="2400" smtClean="0"/>
              <a:t>више </a:t>
            </a:r>
            <a:r>
              <a:rPr lang="sr-Latn-CS" sz="2400" dirty="0" smtClean="0"/>
              <a:t>приватних кућа у Београду</a:t>
            </a:r>
            <a:r>
              <a:rPr lang="sr-Cyrl-CS" sz="2400" dirty="0" smtClean="0"/>
              <a:t>, од којих  се поједине и данас </a:t>
            </a:r>
            <a:r>
              <a:rPr lang="sr-Latn-CS" sz="2400" dirty="0" smtClean="0"/>
              <a:t>могу </a:t>
            </a:r>
            <a:r>
              <a:rPr lang="sr-Cyrl-CS" sz="2400" dirty="0" smtClean="0"/>
              <a:t>видети.</a:t>
            </a:r>
            <a:endParaRPr lang="en-US" sz="2400" dirty="0" smtClean="0"/>
          </a:p>
          <a:p>
            <a:pPr algn="just"/>
            <a:r>
              <a:rPr lang="sr-Latn-CS" sz="2400" dirty="0" smtClean="0"/>
              <a:t>Једна од </a:t>
            </a:r>
            <a:r>
              <a:rPr lang="sr-Cyrl-CS" sz="2400" dirty="0" smtClean="0"/>
              <a:t>првих пројектованих и изведених приватних кућа </a:t>
            </a:r>
            <a:r>
              <a:rPr lang="sr-Latn-CS" sz="2400" dirty="0" smtClean="0"/>
              <a:t>је </a:t>
            </a:r>
            <a:r>
              <a:rPr lang="sr-Latn-CS" sz="2400" b="1" dirty="0" smtClean="0"/>
              <a:t>кућа Божидара Крстића </a:t>
            </a:r>
            <a:r>
              <a:rPr lang="sr-Latn-CS" sz="2400" dirty="0" smtClean="0"/>
              <a:t>из</a:t>
            </a:r>
            <a:r>
              <a:rPr lang="sr-Latn-CS" sz="2400" b="1" dirty="0" smtClean="0"/>
              <a:t> 1904</a:t>
            </a:r>
            <a:r>
              <a:rPr lang="sr-Latn-CS" sz="2400" b="1" smtClean="0"/>
              <a:t>., </a:t>
            </a:r>
            <a:r>
              <a:rPr lang="sr-Latn-CS" sz="2400" smtClean="0"/>
              <a:t>године</a:t>
            </a:r>
            <a:r>
              <a:rPr lang="sr-Cyrl-CS" sz="2400" smtClean="0"/>
              <a:t> </a:t>
            </a:r>
            <a:r>
              <a:rPr lang="sr-Latn-CS" sz="2400" smtClean="0"/>
              <a:t> </a:t>
            </a:r>
            <a:r>
              <a:rPr lang="sr-Latn-CS" sz="2400" dirty="0" smtClean="0"/>
              <a:t>која се налази на углу улица Шафарикове и Ђуре Даничића</a:t>
            </a:r>
            <a:r>
              <a:rPr lang="sr-Cyrl-CS" sz="2400" dirty="0" smtClean="0"/>
              <a:t> и кућа књижара </a:t>
            </a:r>
            <a:r>
              <a:rPr lang="sr-Cyrl-CS" sz="2400" b="1" dirty="0" smtClean="0"/>
              <a:t>Марка Марковића </a:t>
            </a:r>
            <a:r>
              <a:rPr lang="sr-Latn-CS" sz="2400" dirty="0" smtClean="0"/>
              <a:t>на углу Капетан-Мишине и </a:t>
            </a:r>
            <a:r>
              <a:rPr lang="sr-Cyrl-CS" sz="2400" dirty="0" smtClean="0"/>
              <a:t>Господар Јованова и</a:t>
            </a:r>
            <a:r>
              <a:rPr lang="sr-Latn-CS" sz="2400" dirty="0" smtClean="0"/>
              <a:t> </a:t>
            </a:r>
            <a:r>
              <a:rPr lang="sr-Cyrl-CS" sz="2400" dirty="0" smtClean="0"/>
              <a:t>из </a:t>
            </a:r>
            <a:r>
              <a:rPr lang="sr-Latn-CS" sz="2400" b="1" dirty="0" smtClean="0"/>
              <a:t>1904. </a:t>
            </a:r>
            <a:r>
              <a:rPr lang="sr-Latn-CS" sz="2400" dirty="0" smtClean="0"/>
              <a:t>године која је</a:t>
            </a:r>
            <a:r>
              <a:rPr lang="sr-Latn-CS" sz="2400" b="1" dirty="0" smtClean="0"/>
              <a:t> проглашена културним добром</a:t>
            </a:r>
            <a:r>
              <a:rPr lang="sr-Cyrl-CS" sz="2400" dirty="0" smtClean="0"/>
              <a:t>, која </a:t>
            </a:r>
            <a:r>
              <a:rPr lang="ru-RU" sz="2400" dirty="0" smtClean="0"/>
              <a:t>и </a:t>
            </a:r>
            <a:r>
              <a:rPr lang="ru-RU" sz="2400" smtClean="0"/>
              <a:t>данас (</a:t>
            </a:r>
            <a:r>
              <a:rPr lang="sr-Cyrl-CS" sz="2400" smtClean="0"/>
              <a:t>са </a:t>
            </a:r>
            <a:r>
              <a:rPr lang="ru-RU" sz="2400" smtClean="0"/>
              <a:t>малим изменама </a:t>
            </a:r>
            <a:r>
              <a:rPr lang="ru-RU" sz="2400" dirty="0" smtClean="0"/>
              <a:t>у четвртој деценији 20</a:t>
            </a:r>
            <a:r>
              <a:rPr lang="ru-RU" sz="2400" smtClean="0"/>
              <a:t>. века) </a:t>
            </a:r>
            <a:r>
              <a:rPr lang="ru-RU" sz="2400" dirty="0" smtClean="0"/>
              <a:t>сведочи о континуитету градског живота </a:t>
            </a:r>
            <a:r>
              <a:rPr lang="ru-RU" sz="2400" smtClean="0"/>
              <a:t>на Дорћолу. Обе </a:t>
            </a:r>
            <a:r>
              <a:rPr lang="ru-RU" sz="2400" dirty="0" smtClean="0"/>
              <a:t>грађевине су приземне, са богатом пластичном </a:t>
            </a:r>
            <a:r>
              <a:rPr lang="ru-RU" sz="2400" smtClean="0"/>
              <a:t>декорацијом - мотивима </a:t>
            </a:r>
            <a:r>
              <a:rPr lang="ru-RU" sz="2400" dirty="0" smtClean="0"/>
              <a:t>ренесансе.</a:t>
            </a:r>
            <a:endParaRPr lang="sr-Cyrl-CS" sz="2400" dirty="0" smtClean="0"/>
          </a:p>
          <a:p>
            <a:pPr algn="just">
              <a:buNone/>
            </a:pPr>
            <a:r>
              <a:rPr lang="ru-RU" sz="2400" dirty="0" smtClean="0"/>
              <a:t>      </a:t>
            </a:r>
          </a:p>
          <a:p>
            <a:pPr algn="just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Jelisaveta Načić - Prva žena arhitekta među Srbima Kuca-marka-markovica-1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857356" y="214290"/>
            <a:ext cx="5128456" cy="3411538"/>
          </a:xfrm>
          <a:prstGeom prst="rect">
            <a:avLst/>
          </a:prstGeom>
          <a:noFill/>
        </p:spPr>
      </p:pic>
      <p:pic>
        <p:nvPicPr>
          <p:cNvPr id="5" name="Picture 2" descr="Image result for arhitekta Jelisaveta Nacic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54376" y="4000504"/>
            <a:ext cx="19381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Jelisaveta Načić - Prva žena arhitekta među Srbima Kuca-na-uglu-srebrenicke-i-kosancicevog-venca-1907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1928794" y="4000504"/>
            <a:ext cx="310515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728" y="621508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Кућа на углу улица Сребреничке и Косанчићевог венца из </a:t>
            </a:r>
            <a:r>
              <a:rPr lang="en-U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1907.</a:t>
            </a: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године</a:t>
            </a:r>
            <a:endParaRPr lang="en-US" sz="2800" smtClean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3571876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Кућа књижара </a:t>
            </a:r>
            <a:r>
              <a:rPr lang="en-U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</a:t>
            </a: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рка</a:t>
            </a:r>
            <a:r>
              <a:rPr lang="en-U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</a:t>
            </a: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рковића</a:t>
            </a:r>
            <a:r>
              <a:rPr lang="en-U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en-U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господар Јовановој улици у Београду,1904.г.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Cyrl-CS" smtClean="0"/>
              <a:t>Од приватних кућа које је пројектовала </a:t>
            </a:r>
            <a:r>
              <a:rPr lang="sr-Cyrl-CS" b="1" smtClean="0"/>
              <a:t>1907.године</a:t>
            </a:r>
            <a:r>
              <a:rPr lang="sr-Cyrl-CS" smtClean="0"/>
              <a:t> је и </a:t>
            </a:r>
            <a:r>
              <a:rPr lang="ru-RU" smtClean="0"/>
              <a:t>кућа на углу улица </a:t>
            </a:r>
            <a:r>
              <a:rPr lang="ru-RU" b="1" smtClean="0"/>
              <a:t>Сребреничке и Kосанчићевог венца</a:t>
            </a:r>
            <a:r>
              <a:rPr lang="ru-RU" smtClean="0"/>
              <a:t> и</a:t>
            </a:r>
            <a:r>
              <a:rPr lang="ru-RU" b="1" smtClean="0"/>
              <a:t> </a:t>
            </a:r>
            <a:r>
              <a:rPr lang="sr-Latn-CS" smtClean="0"/>
              <a:t>кућ</a:t>
            </a:r>
            <a:r>
              <a:rPr lang="sr-Cyrl-CS" smtClean="0"/>
              <a:t>а</a:t>
            </a:r>
            <a:r>
              <a:rPr lang="sr-Latn-CS" smtClean="0"/>
              <a:t> </a:t>
            </a:r>
            <a:r>
              <a:rPr lang="sr-Latn-CS" b="1" smtClean="0"/>
              <a:t>М. Протића </a:t>
            </a:r>
            <a:r>
              <a:rPr lang="sr-Latn-CS" smtClean="0"/>
              <a:t>у дворишту </a:t>
            </a:r>
            <a:r>
              <a:rPr lang="sr-Latn-CS" b="1" smtClean="0"/>
              <a:t>Бирчанионове 13</a:t>
            </a:r>
            <a:r>
              <a:rPr lang="sr-Cyrl-CS" b="1" smtClean="0"/>
              <a:t>, </a:t>
            </a:r>
            <a:r>
              <a:rPr lang="sr-Cyrl-CS" smtClean="0"/>
              <a:t>која је у међувремену с</a:t>
            </a:r>
            <a:r>
              <a:rPr lang="sr-Latn-CS" smtClean="0"/>
              <a:t>рушена</a:t>
            </a:r>
            <a:r>
              <a:rPr lang="sr-Cyrl-CS" smtClean="0"/>
              <a:t>,а која се </a:t>
            </a:r>
            <a:r>
              <a:rPr lang="ru-RU" smtClean="0"/>
              <a:t>састојала од приземља и једног спрата, заобљеног угала, са декорацијом под утицајем ренесансе и барока.</a:t>
            </a:r>
            <a:r>
              <a:rPr lang="sr-Cyrl-CS" b="1" smtClean="0"/>
              <a:t> </a:t>
            </a:r>
          </a:p>
          <a:p>
            <a:pPr algn="just"/>
            <a:r>
              <a:rPr lang="ru-RU" smtClean="0"/>
              <a:t>Исте године је пројектовала </a:t>
            </a:r>
            <a:r>
              <a:rPr lang="sr-Cyrl-CS" smtClean="0"/>
              <a:t> </a:t>
            </a:r>
            <a:r>
              <a:rPr lang="sr-Cyrl-CS" dirty="0" smtClean="0"/>
              <a:t>и </a:t>
            </a:r>
            <a:r>
              <a:rPr lang="sr-Cyrl-CS" b="1" smtClean="0"/>
              <a:t>к</a:t>
            </a:r>
            <a:r>
              <a:rPr lang="sr-Latn-CS" b="1" smtClean="0"/>
              <a:t>ућ</a:t>
            </a:r>
            <a:r>
              <a:rPr lang="sr-Cyrl-CS" b="1" smtClean="0"/>
              <a:t>у</a:t>
            </a:r>
            <a:r>
              <a:rPr lang="sr-Latn-CS" b="1" smtClean="0"/>
              <a:t> </a:t>
            </a:r>
            <a:r>
              <a:rPr lang="sr-Latn-CS" b="1" dirty="0" smtClean="0"/>
              <a:t>Зорке Арсенијевић у </a:t>
            </a:r>
            <a:r>
              <a:rPr lang="sr-Latn-CS" dirty="0" smtClean="0"/>
              <a:t>Ломиној 46</a:t>
            </a:r>
            <a:r>
              <a:rPr lang="sr-Cyrl-CS" dirty="0" smtClean="0"/>
              <a:t> </a:t>
            </a:r>
            <a:r>
              <a:rPr lang="ru-RU" dirty="0" smtClean="0"/>
              <a:t>на којој се види </a:t>
            </a:r>
            <a:r>
              <a:rPr lang="ru-RU" smtClean="0"/>
              <a:t>утицај каснијих времена – углавном   </a:t>
            </a:r>
            <a:r>
              <a:rPr lang="ru-RU" dirty="0" smtClean="0"/>
              <a:t>сецесије, са флоралном </a:t>
            </a:r>
            <a:r>
              <a:rPr lang="ru-RU" smtClean="0"/>
              <a:t>декоративном пластиком. </a:t>
            </a:r>
          </a:p>
          <a:p>
            <a:pPr algn="just"/>
            <a:r>
              <a:rPr lang="sr-Cyrl-CS" b="1" smtClean="0"/>
              <a:t>Приватна </a:t>
            </a:r>
            <a:r>
              <a:rPr lang="sr-Cyrl-CS" b="1" dirty="0" smtClean="0"/>
              <a:t>к</a:t>
            </a:r>
            <a:r>
              <a:rPr lang="sr-Latn-CS" b="1" dirty="0" smtClean="0"/>
              <a:t>олективна стамбена зграда </a:t>
            </a:r>
            <a:r>
              <a:rPr lang="sr-Latn-CS" dirty="0" smtClean="0"/>
              <a:t>позната као кућа </a:t>
            </a:r>
            <a:r>
              <a:rPr lang="sr-Latn-CS" b="1" dirty="0" smtClean="0"/>
              <a:t>Арсе Дреновца </a:t>
            </a:r>
            <a:r>
              <a:rPr lang="sr-Cyrl-CS" smtClean="0"/>
              <a:t>из</a:t>
            </a:r>
            <a:r>
              <a:rPr lang="sr-Cyrl-CS" b="1" smtClean="0"/>
              <a:t> </a:t>
            </a:r>
            <a:r>
              <a:rPr lang="sr-Cyrl-CS" smtClean="0"/>
              <a:t>исте </a:t>
            </a:r>
            <a:r>
              <a:rPr lang="sr-Latn-CS" smtClean="0"/>
              <a:t>1907</a:t>
            </a:r>
            <a:r>
              <a:rPr lang="sr-Latn-CS" dirty="0" smtClean="0"/>
              <a:t>. </a:t>
            </a:r>
            <a:r>
              <a:rPr lang="sr-Cyrl-CS" dirty="0" smtClean="0"/>
              <a:t>г</a:t>
            </a:r>
            <a:r>
              <a:rPr lang="sr-Cyrl-CS" smtClean="0"/>
              <a:t>. године, </a:t>
            </a:r>
            <a:r>
              <a:rPr lang="sr-Latn-CS" smtClean="0"/>
              <a:t>налазила се</a:t>
            </a:r>
            <a:r>
              <a:rPr lang="sr-Cyrl-CS" smtClean="0"/>
              <a:t> </a:t>
            </a:r>
            <a:r>
              <a:rPr lang="sr-Latn-CS" smtClean="0"/>
              <a:t>на </a:t>
            </a:r>
            <a:r>
              <a:rPr lang="sr-Latn-CS" dirty="0" smtClean="0"/>
              <a:t>углу Косовске и </a:t>
            </a:r>
            <a:r>
              <a:rPr lang="sr-Latn-CS" smtClean="0"/>
              <a:t>Кондине улице</a:t>
            </a:r>
            <a:r>
              <a:rPr lang="sr-Cyrl-CS" smtClean="0"/>
              <a:t>, која је у међувемену срушена</a:t>
            </a:r>
            <a:r>
              <a:rPr lang="sr-Cyrl-CS" dirty="0" smtClean="0"/>
              <a:t>.</a:t>
            </a:r>
            <a:endParaRPr lang="ru-RU" dirty="0" smtClean="0"/>
          </a:p>
          <a:p>
            <a:pPr algn="just"/>
            <a:r>
              <a:rPr lang="ru-RU" smtClean="0"/>
              <a:t>При пројектовању приватних кућа Јелисавета је инсистирала на три правила: на фином односу приватног и јавног,рафинираном односу између светла и таме и на удобности.</a:t>
            </a:r>
          </a:p>
          <a:p>
            <a:pPr algn="just"/>
            <a:r>
              <a:rPr lang="ru-RU" smtClean="0"/>
              <a:t>Бројне </a:t>
            </a:r>
            <a:r>
              <a:rPr lang="ru-RU" dirty="0" smtClean="0"/>
              <a:t>приватне куће су </a:t>
            </a:r>
            <a:r>
              <a:rPr lang="ru-RU" smtClean="0"/>
              <a:t>током времена, </a:t>
            </a:r>
            <a:r>
              <a:rPr lang="ru-RU" dirty="0" smtClean="0"/>
              <a:t>због оштећења у ратовима </a:t>
            </a:r>
            <a:r>
              <a:rPr lang="ru-RU" smtClean="0"/>
              <a:t>или по усвојеним урбанистичким плановима, су срушене. На </a:t>
            </a:r>
            <a:r>
              <a:rPr lang="ru-RU" dirty="0" smtClean="0"/>
              <a:t>основу неколико сачуваних слика и цртежа, у мање или више изворном стању, стиче се  утисак о одређеном типу кућа, својственом </a:t>
            </a:r>
            <a:r>
              <a:rPr lang="ru-RU" smtClean="0"/>
              <a:t>пројектантском  печату </a:t>
            </a:r>
            <a:r>
              <a:rPr lang="ru-RU" dirty="0" smtClean="0"/>
              <a:t>Јелисавете 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871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097575"/>
          </a:xfrm>
        </p:spPr>
        <p:txBody>
          <a:bodyPr/>
          <a:lstStyle/>
          <a:p>
            <a:pPr>
              <a:buNone/>
            </a:pPr>
            <a:r>
              <a:rPr lang="sr-Cyrl-CS" smtClean="0"/>
              <a:t>    </a:t>
            </a:r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 descr="Jelisaveta Načić - Prva žena arhitekta među Srbima Kuca-Arse-drenovca-sa-ugla-Kosovske-i-Kondine-1907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54292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0" name="Picture 8" descr="Jelisaveta Načić - Prva žena arhitekta među Srbima Kuca-Arse-drenovca-sa-ugla-Kosovske-i-Kondine-1907_2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785918" y="285728"/>
            <a:ext cx="5357850" cy="2238378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42" y="6000768"/>
            <a:ext cx="6000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Пројекат куће Арсе Дреновца у Београду из 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1907. </a:t>
            </a:r>
            <a:r>
              <a:rPr kumimoji="0" lang="sr-Cyrl-C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године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86652"/>
          </a:xfrm>
        </p:spPr>
        <p:txBody>
          <a:bodyPr>
            <a:normAutofit/>
          </a:bodyPr>
          <a:lstStyle/>
          <a:p>
            <a:pPr algn="just"/>
            <a:r>
              <a:rPr lang="ru-RU" sz="2400" b="1" smtClean="0"/>
              <a:t>Јелисаветино  ремек дело </a:t>
            </a:r>
            <a:r>
              <a:rPr lang="ru-RU" sz="2400" smtClean="0"/>
              <a:t>целокупног стваралашког опуса, </a:t>
            </a:r>
            <a:r>
              <a:rPr lang="ru-RU" sz="2400" b="1" smtClean="0"/>
              <a:t>најзначајније дело</a:t>
            </a:r>
            <a:r>
              <a:rPr lang="ru-RU" sz="2400" smtClean="0"/>
              <a:t>  за четрнаест година рада у Београду, најуспелији   јавни </a:t>
            </a:r>
            <a:r>
              <a:rPr lang="ru-RU" sz="2400" dirty="0" smtClean="0"/>
              <a:t>објекат који је пројектовала и извела је </a:t>
            </a:r>
            <a:r>
              <a:rPr lang="ru-RU" sz="2400" b="1" dirty="0" smtClean="0"/>
              <a:t>Основна школа « Kраљ </a:t>
            </a:r>
            <a:r>
              <a:rPr lang="ru-RU" sz="2400" b="1" smtClean="0"/>
              <a:t>Петар Први</a:t>
            </a:r>
            <a:r>
              <a:rPr lang="ru-RU" sz="2400" smtClean="0"/>
              <a:t> (1906-1907),</a:t>
            </a:r>
            <a:r>
              <a:rPr lang="ru-RU" sz="2400" b="1" smtClean="0"/>
              <a:t> </a:t>
            </a:r>
            <a:r>
              <a:rPr lang="ru-RU" sz="2400" smtClean="0"/>
              <a:t>код Саборне цркве. Школа је пројектована на месту на коме се некада налазила  читаоница и стара, прва  Основна школа из 1718. Нова школа је </a:t>
            </a:r>
            <a:r>
              <a:rPr lang="ru-RU" sz="2400" dirty="0" smtClean="0"/>
              <a:t>представљала  један  од најмодернијих школских објеката у </a:t>
            </a:r>
            <a:r>
              <a:rPr lang="ru-RU" sz="2400" smtClean="0"/>
              <a:t>Србији и </a:t>
            </a:r>
            <a:r>
              <a:rPr lang="ru-RU" sz="2400" dirty="0" smtClean="0"/>
              <a:t>једну од </a:t>
            </a:r>
            <a:r>
              <a:rPr lang="ru-RU" sz="2400" b="1" dirty="0" smtClean="0"/>
              <a:t>првих зграда наменски грађених </a:t>
            </a:r>
            <a:r>
              <a:rPr lang="ru-RU" sz="2400" dirty="0" smtClean="0"/>
              <a:t>за ту сврху </a:t>
            </a:r>
            <a:r>
              <a:rPr lang="ru-RU" sz="2400" smtClean="0"/>
              <a:t>у Србији. Зграда </a:t>
            </a:r>
            <a:r>
              <a:rPr lang="ru-RU" sz="2400" dirty="0" smtClean="0"/>
              <a:t>је урађена у </a:t>
            </a:r>
            <a:r>
              <a:rPr lang="ru-RU" sz="2400" b="1" dirty="0" smtClean="0"/>
              <a:t>духу академизма </a:t>
            </a:r>
            <a:r>
              <a:rPr lang="ru-RU" sz="2400" dirty="0" smtClean="0"/>
              <a:t>с примесама </a:t>
            </a:r>
            <a:r>
              <a:rPr lang="ru-RU" sz="2400" b="1" dirty="0" smtClean="0"/>
              <a:t>ренесансе и барока. </a:t>
            </a:r>
            <a:r>
              <a:rPr lang="ru-RU" sz="2400" dirty="0" smtClean="0"/>
              <a:t>Јелисавета је пројектом применила тадашња начела правилности како би зграду што боље прилагодила положају</a:t>
            </a:r>
            <a:r>
              <a:rPr lang="ru-RU" sz="2400" smtClean="0"/>
              <a:t>, и определила се за </a:t>
            </a:r>
            <a:r>
              <a:rPr lang="ru-RU" sz="2400" dirty="0" smtClean="0"/>
              <a:t>разуђену основу зграде са дубоко засеченом фасадом </a:t>
            </a:r>
            <a:r>
              <a:rPr lang="ru-RU" sz="2400" smtClean="0"/>
              <a:t>и крилима, </a:t>
            </a:r>
            <a:r>
              <a:rPr lang="ru-RU" sz="2400" dirty="0" smtClean="0"/>
              <a:t>према Грачаничкој улици, </a:t>
            </a:r>
            <a:r>
              <a:rPr lang="ru-RU" sz="2400" smtClean="0"/>
              <a:t>улици Краља </a:t>
            </a:r>
            <a:r>
              <a:rPr lang="ru-RU" sz="2400" dirty="0" smtClean="0"/>
              <a:t>Петра и порти Саборне цркве. </a:t>
            </a:r>
          </a:p>
          <a:p>
            <a:pPr algn="just"/>
            <a:r>
              <a:rPr lang="ru-RU" sz="2400" dirty="0" smtClean="0"/>
              <a:t>Највише пажње при пројектовању је поклонила </a:t>
            </a:r>
            <a:r>
              <a:rPr lang="ru-RU" sz="2400" b="1" dirty="0" smtClean="0"/>
              <a:t>угаоној фасади </a:t>
            </a:r>
            <a:r>
              <a:rPr lang="ru-RU" sz="2400" dirty="0" smtClean="0"/>
              <a:t>коју је складно украсила и завршила високом </a:t>
            </a:r>
            <a:r>
              <a:rPr lang="ru-RU" sz="2400" b="1" dirty="0" smtClean="0"/>
              <a:t>атиком </a:t>
            </a:r>
            <a:r>
              <a:rPr lang="ru-RU" sz="2400" b="1" smtClean="0"/>
              <a:t>са  балустрадама</a:t>
            </a:r>
            <a:r>
              <a:rPr lang="ru-RU" sz="2400" smtClean="0"/>
              <a:t>. На прочељу зграде су два медаљона, два симбола школства у Србији,Вука </a:t>
            </a:r>
            <a:r>
              <a:rPr lang="ru-RU" sz="2400" dirty="0" smtClean="0"/>
              <a:t>Kараџића и Доситеја Обрадовића. </a:t>
            </a:r>
          </a:p>
          <a:p>
            <a:pPr algn="just"/>
            <a:endParaRPr lang="sr-Cyrl-CS" sz="2400" dirty="0" smtClean="0"/>
          </a:p>
          <a:p>
            <a:pPr algn="just"/>
            <a:endParaRPr lang="en-US" sz="2400" b="1" dirty="0" smtClean="0"/>
          </a:p>
          <a:p>
            <a:pPr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7143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0115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32361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 descr="Jelisaveta Načić - Prva žena arhitekta među Srbima Skola-2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2285992"/>
            <a:ext cx="3643338" cy="2147883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7158" y="4357694"/>
            <a:ext cx="7358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1200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 школа Краљ Петар Први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21" name="Picture 5" descr="Image result for arhitekta Jelisaveta Nac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72008"/>
            <a:ext cx="3022986" cy="19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Image result for arhitekta Jelisaveta Nac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14884"/>
            <a:ext cx="25442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Image result for arhitekta Jelisaveta Nac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285992"/>
            <a:ext cx="3642218" cy="213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Jelisaveta Načić - Prva žena arhitekta među Srbima Skola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714884"/>
            <a:ext cx="2581841" cy="18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Jelisaveta Načić - Prva žena arhitekta među Srbima Skola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"/>
            <a:ext cx="3595682" cy="225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43636" y="857232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r-Cyrl-C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 разгледница Београда са новом Основном школомКраљ</a:t>
            </a:r>
            <a:r>
              <a:rPr lang="sr-Cyrl-CS" i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Петар  Први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Изградња модерне школске зграде са 16 учионица, је била велики и амбициозан подухват за правилан рад школе, са свим  усклађеним техничким и хигијенским захтевима, електричним осветљењем, грејањем, тоалетима, свечаном салом, пространим вестибилом, гимнастичком салом </a:t>
            </a:r>
            <a:r>
              <a:rPr lang="ru-RU" sz="2400" smtClean="0"/>
              <a:t>идр.</a:t>
            </a:r>
          </a:p>
          <a:p>
            <a:r>
              <a:rPr lang="ru-RU" sz="2400" smtClean="0"/>
              <a:t>У школи су  се школовали неки од чувених ђака који су дали велики допринос науци, култури, уметности, спорту  Београда и Србије од којих су и Михаило Петровић Алас, Стеван Мокрањац, Моша Пијаде, Владета Јеротић, Ружица Сокић, Миња Субота и други.</a:t>
            </a:r>
          </a:p>
          <a:p>
            <a:r>
              <a:rPr lang="ru-RU" sz="2400" smtClean="0"/>
              <a:t> Школа има своју химну за коју је музику написао Миња Субота , а текст Саша Трајковић. </a:t>
            </a:r>
          </a:p>
          <a:p>
            <a:r>
              <a:rPr lang="ru-RU" sz="2400" smtClean="0"/>
              <a:t>Организована је у школи 1923.године и прва  кошаркашка утакмица  и представљен један нови спорт хокеј на леду и др.</a:t>
            </a:r>
            <a:endParaRPr lang="ru-RU" sz="2400" dirty="0" smtClean="0"/>
          </a:p>
          <a:p>
            <a:r>
              <a:rPr lang="sr-Latn-CS" sz="2400" dirty="0" smtClean="0"/>
              <a:t>О изузетности и успеху овог пројекта говори </a:t>
            </a:r>
            <a:r>
              <a:rPr lang="sr-Cyrl-CS" sz="2400" dirty="0" smtClean="0"/>
              <a:t>и </a:t>
            </a:r>
            <a:r>
              <a:rPr lang="sr-Latn-CS" sz="2400" dirty="0" smtClean="0"/>
              <a:t>чињеница да је</a:t>
            </a:r>
            <a:r>
              <a:rPr lang="sr-Cyrl-CS" sz="2400" dirty="0" smtClean="0"/>
              <a:t> пројекат био</a:t>
            </a:r>
            <a:r>
              <a:rPr lang="sr-Latn-CS" sz="2400" dirty="0" smtClean="0"/>
              <a:t> изложен на IV </a:t>
            </a:r>
            <a:r>
              <a:rPr lang="sr-Cyrl-CS" sz="2400" dirty="0" smtClean="0"/>
              <a:t> Југословенској изложби  </a:t>
            </a:r>
            <a:r>
              <a:rPr lang="sr-Latn-CS" sz="2400" dirty="0" smtClean="0"/>
              <a:t>у</a:t>
            </a:r>
            <a:r>
              <a:rPr lang="sr-Cyrl-CS" sz="2400" dirty="0" smtClean="0"/>
              <a:t> </a:t>
            </a:r>
            <a:r>
              <a:rPr lang="sr-Latn-CS" sz="2400" dirty="0" smtClean="0"/>
              <a:t>Београду </a:t>
            </a:r>
            <a:r>
              <a:rPr lang="sr-Cyrl-CS" sz="2400" dirty="0" smtClean="0"/>
              <a:t>1912.године.  Јелисавета је овим пројектом показала своју пуну пројектантску зрелост</a:t>
            </a:r>
            <a:r>
              <a:rPr lang="sr-Cyrl-CS" sz="2400" smtClean="0"/>
              <a:t>. </a:t>
            </a:r>
          </a:p>
          <a:p>
            <a:r>
              <a:rPr lang="sr-Cyrl-CS" sz="2400" smtClean="0"/>
              <a:t>Данас </a:t>
            </a:r>
            <a:r>
              <a:rPr lang="sr-Cyrl-CS" sz="2400" dirty="0" smtClean="0"/>
              <a:t>је ова зграда </a:t>
            </a:r>
            <a:r>
              <a:rPr lang="sr-Latn-CS" sz="2400" b="1" dirty="0" smtClean="0"/>
              <a:t>културно добро под заштитом Унеска. </a:t>
            </a:r>
            <a:endParaRPr lang="en-US" sz="2400" b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 descr="C:\Documents and Settings\User\Desktop\clip_image002.jpg"/>
          <p:cNvPicPr>
            <a:picLocks noChangeAspect="1" noChangeArrowheads="1"/>
          </p:cNvPicPr>
          <p:nvPr/>
        </p:nvPicPr>
        <p:blipFill>
          <a:blip r:embed="rId2"/>
          <a:srcRect l="17606" r="18740" b="-1124"/>
          <a:stretch>
            <a:fillRect/>
          </a:stretch>
        </p:blipFill>
        <p:spPr bwMode="auto">
          <a:xfrm>
            <a:off x="1314850" y="357166"/>
            <a:ext cx="646707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00090"/>
            <a:ext cx="9144000" cy="7358090"/>
          </a:xfrm>
        </p:spPr>
        <p:txBody>
          <a:bodyPr>
            <a:noAutofit/>
          </a:bodyPr>
          <a:lstStyle/>
          <a:p>
            <a:pPr algn="just"/>
            <a:endParaRPr lang="sr-Cyrl-CS" sz="2000" b="1" smtClean="0"/>
          </a:p>
          <a:p>
            <a:pPr algn="just"/>
            <a:r>
              <a:rPr lang="sr-Cyrl-CS" sz="2400" b="1" smtClean="0"/>
              <a:t>1911.г.</a:t>
            </a:r>
            <a:r>
              <a:rPr lang="sr-Latn-CS" sz="2400" smtClean="0"/>
              <a:t> је</a:t>
            </a:r>
            <a:r>
              <a:rPr lang="sr-Cyrl-CS" sz="2400" smtClean="0"/>
              <a:t> п</a:t>
            </a:r>
            <a:r>
              <a:rPr lang="sr-Latn-CS" sz="2400" smtClean="0"/>
              <a:t>ројектовала</a:t>
            </a:r>
            <a:r>
              <a:rPr lang="sr-Cyrl-CS" sz="2400" smtClean="0"/>
              <a:t> </a:t>
            </a:r>
            <a:r>
              <a:rPr lang="sr-Cyrl-CS" sz="2400" b="1" smtClean="0"/>
              <a:t>п</a:t>
            </a:r>
            <a:r>
              <a:rPr lang="sr-Latn-CS" sz="2400" b="1" smtClean="0"/>
              <a:t>рву </a:t>
            </a:r>
            <a:r>
              <a:rPr lang="sr-Latn-CS" sz="2400" b="1"/>
              <a:t>зграду </a:t>
            </a:r>
            <a:r>
              <a:rPr lang="sr-Cyrl-CS" sz="2400" b="1" smtClean="0"/>
              <a:t>за </a:t>
            </a:r>
            <a:r>
              <a:rPr lang="sr-Latn-CS" sz="2400" b="1" smtClean="0"/>
              <a:t>колективно становањ</a:t>
            </a:r>
            <a:r>
              <a:rPr lang="sr-Cyrl-CS" sz="2400" b="1" smtClean="0"/>
              <a:t>е</a:t>
            </a:r>
            <a:r>
              <a:rPr lang="sr-Cyrl-CS" sz="2400" smtClean="0"/>
              <a:t> у </a:t>
            </a:r>
            <a:r>
              <a:rPr lang="sr-Cyrl-CS" sz="2400" b="1" smtClean="0"/>
              <a:t>блоку </a:t>
            </a:r>
            <a:r>
              <a:rPr lang="sr-Latn-CS" sz="2400" b="1" smtClean="0"/>
              <a:t>за раднике</a:t>
            </a:r>
            <a:r>
              <a:rPr lang="sr-Cyrl-CS" sz="2400" b="1" smtClean="0"/>
              <a:t> </a:t>
            </a:r>
            <a:r>
              <a:rPr lang="sr-Latn-CS" sz="2400" b="1" smtClean="0"/>
              <a:t>комуналних служби Београдске општине</a:t>
            </a:r>
            <a:r>
              <a:rPr lang="sr-Cyrl-CS" sz="2400" b="1" smtClean="0"/>
              <a:t> </a:t>
            </a:r>
            <a:r>
              <a:rPr lang="ru-RU" sz="2400" smtClean="0"/>
              <a:t>То је први случај на Балкану да се приступило грађењу условних станова намењених за смештај радника. </a:t>
            </a:r>
            <a:r>
              <a:rPr lang="sr-Cyrl-CS" sz="2400" b="1" smtClean="0"/>
              <a:t>Блок колективног становања  се с</a:t>
            </a:r>
            <a:r>
              <a:rPr lang="sr-Latn-CS" sz="2400" b="1" smtClean="0"/>
              <a:t>астоји из два низа објеката </a:t>
            </a:r>
            <a:r>
              <a:rPr lang="sr-Latn-CS" sz="2400" smtClean="0"/>
              <a:t>насталих у различито време.</a:t>
            </a:r>
            <a:r>
              <a:rPr lang="ru-RU" sz="2400" smtClean="0"/>
              <a:t> Објекти су били почетак планиране, али не и до краја спроведене </a:t>
            </a:r>
            <a:r>
              <a:rPr lang="ru-RU" sz="2400" b="1" smtClean="0"/>
              <a:t>акције Београдске општине </a:t>
            </a:r>
            <a:r>
              <a:rPr lang="ru-RU" sz="2400" smtClean="0"/>
              <a:t>да реши несташицу јефтиних станова за сиромашније становништво.</a:t>
            </a:r>
            <a:endParaRPr lang="sr-Cyrl-CS" sz="2400" smtClean="0"/>
          </a:p>
          <a:p>
            <a:pPr algn="just"/>
            <a:r>
              <a:rPr lang="sr-Latn-CS" sz="2400" b="1" smtClean="0"/>
              <a:t>Први </a:t>
            </a:r>
            <a:r>
              <a:rPr lang="sr-Cyrl-CS" sz="2400" b="1" smtClean="0"/>
              <a:t>низ</a:t>
            </a:r>
            <a:r>
              <a:rPr lang="sr-Cyrl-CS" sz="2400" smtClean="0"/>
              <a:t> објеката у блоку, чији је пројектант  Јелисавета Начић, </a:t>
            </a:r>
            <a:r>
              <a:rPr lang="sr-Latn-CS" sz="2400" smtClean="0"/>
              <a:t>је </a:t>
            </a:r>
            <a:r>
              <a:rPr lang="sr-Latn-CS" sz="2400"/>
              <a:t>изведен </a:t>
            </a:r>
            <a:r>
              <a:rPr lang="sr-Latn-CS" sz="2400" b="1" smtClean="0"/>
              <a:t>1911.</a:t>
            </a:r>
            <a:r>
              <a:rPr lang="sr-Cyrl-CS" sz="2400" b="1" smtClean="0"/>
              <a:t>г.</a:t>
            </a:r>
            <a:r>
              <a:rPr lang="ru-RU" sz="2400" b="1" smtClean="0"/>
              <a:t> </a:t>
            </a:r>
            <a:r>
              <a:rPr lang="sr-Cyrl-CS" sz="2400" smtClean="0"/>
              <a:t>и </a:t>
            </a:r>
            <a:r>
              <a:rPr lang="sr-Latn-CS" sz="2400" smtClean="0"/>
              <a:t>налази</a:t>
            </a:r>
            <a:r>
              <a:rPr lang="sr-Cyrl-CS" sz="2400" smtClean="0"/>
              <a:t> се </a:t>
            </a:r>
            <a:r>
              <a:rPr lang="sr-Latn-CS" sz="2400" smtClean="0"/>
              <a:t>између улица </a:t>
            </a:r>
            <a:r>
              <a:rPr lang="sr-Cyrl-CS" sz="2400" smtClean="0"/>
              <a:t>Гундулићев венац, </a:t>
            </a:r>
            <a:r>
              <a:rPr lang="sr-Latn-CS" sz="2400" smtClean="0"/>
              <a:t>Венизелусове и Херцег Стјепана</a:t>
            </a:r>
            <a:r>
              <a:rPr lang="sr-Cyrl-CS" sz="2400" smtClean="0"/>
              <a:t>.</a:t>
            </a:r>
            <a:r>
              <a:rPr lang="ru-RU" sz="2400" smtClean="0"/>
              <a:t> Станови у дугачкој једноспратници су били функционални и комфорни станови(са око150станара). У композицији ових једноспратних безорнаментних зграда истичу се вешто моделовани кровови с надстрешницама и фасадним забатима.</a:t>
            </a:r>
            <a:r>
              <a:rPr lang="ru-RU" sz="2400" b="1" smtClean="0"/>
              <a:t>Објекат је проглашен културним добром.</a:t>
            </a:r>
            <a:endParaRPr lang="sr-Cyrl-CS" sz="2400" b="1" smtClean="0"/>
          </a:p>
          <a:p>
            <a:pPr algn="just"/>
            <a:r>
              <a:rPr lang="sr-Cyrl-CS" sz="2400" b="1" smtClean="0"/>
              <a:t>Д</a:t>
            </a:r>
            <a:r>
              <a:rPr lang="sr-Latn-CS" sz="2400" b="1" smtClean="0"/>
              <a:t>руги </a:t>
            </a:r>
            <a:r>
              <a:rPr lang="sr-Latn-CS" sz="2400" b="1"/>
              <a:t>низ </a:t>
            </a:r>
            <a:r>
              <a:rPr lang="sr-Latn-CS" sz="2400"/>
              <a:t>објеката </a:t>
            </a:r>
            <a:r>
              <a:rPr lang="sr-Latn-CS" sz="2400" smtClean="0"/>
              <a:t>је </a:t>
            </a:r>
            <a:r>
              <a:rPr lang="sr-Latn-CS" sz="2400"/>
              <a:t>пројектовао општински техничар Балаш </a:t>
            </a:r>
            <a:r>
              <a:rPr lang="sr-Cyrl-CS" sz="2400" smtClean="0"/>
              <a:t> </a:t>
            </a:r>
            <a:r>
              <a:rPr lang="sr-Latn-CS" sz="2400" b="1" smtClean="0"/>
              <a:t>1924</a:t>
            </a:r>
            <a:r>
              <a:rPr lang="sr-Latn-CS" sz="2400" b="1"/>
              <a:t>. </a:t>
            </a:r>
            <a:r>
              <a:rPr lang="sr-Latn-CS" sz="2400" b="1" smtClean="0"/>
              <a:t>године</a:t>
            </a:r>
            <a:r>
              <a:rPr lang="sr-Cyrl-CS" sz="2400" smtClean="0"/>
              <a:t>, који се </a:t>
            </a:r>
            <a:r>
              <a:rPr lang="ru-RU" sz="2400" smtClean="0"/>
              <a:t>добро уклопио са низом објеката Јелисавете, образујући тако складну блоковску целину. </a:t>
            </a:r>
            <a:endParaRPr lang="sr-Cyrl-C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5828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1800" i="1" smtClean="0"/>
              <a:t>      П</a:t>
            </a:r>
            <a:r>
              <a:rPr lang="sr-Latn-CS" sz="1800" i="1" smtClean="0"/>
              <a:t>рв</a:t>
            </a:r>
            <a:r>
              <a:rPr lang="sr-Cyrl-CS" sz="1800" i="1" smtClean="0"/>
              <a:t>е</a:t>
            </a:r>
            <a:r>
              <a:rPr lang="sr-Latn-CS" sz="1800" i="1" smtClean="0"/>
              <a:t> зград</a:t>
            </a:r>
            <a:r>
              <a:rPr lang="sr-Cyrl-CS" sz="1800" i="1" smtClean="0"/>
              <a:t>а</a:t>
            </a:r>
            <a:r>
              <a:rPr lang="sr-Latn-CS" sz="1800" i="1" smtClean="0"/>
              <a:t> </a:t>
            </a:r>
            <a:r>
              <a:rPr lang="sr-Cyrl-CS" sz="1800" i="1" smtClean="0"/>
              <a:t>за </a:t>
            </a:r>
            <a:r>
              <a:rPr lang="sr-Latn-CS" sz="1800" i="1" smtClean="0"/>
              <a:t>колективно становањ</a:t>
            </a:r>
            <a:r>
              <a:rPr lang="sr-Cyrl-CS" sz="1800" i="1" smtClean="0"/>
              <a:t>е </a:t>
            </a:r>
            <a:r>
              <a:rPr lang="sr-Latn-CS" sz="1800" i="1" smtClean="0"/>
              <a:t>за раднике</a:t>
            </a:r>
            <a:r>
              <a:rPr lang="sr-Cyrl-CS" sz="1800" i="1" smtClean="0"/>
              <a:t> 1910.године</a:t>
            </a:r>
            <a:r>
              <a:rPr lang="sr-Cyrl-CS" sz="1800" smtClean="0"/>
              <a:t>,</a:t>
            </a:r>
            <a:r>
              <a:rPr lang="sr-Latn-CS" sz="1800" i="1" smtClean="0"/>
              <a:t>између улица </a:t>
            </a:r>
            <a:r>
              <a:rPr lang="sr-Cyrl-CS" sz="1800" i="1" smtClean="0"/>
              <a:t>Гундулићев венац, </a:t>
            </a:r>
            <a:r>
              <a:rPr lang="sr-Latn-CS" sz="1800" i="1" smtClean="0"/>
              <a:t>Венизелусове, и Херцег Стјепана</a:t>
            </a:r>
            <a:endParaRPr lang="sr-Cyrl-CS" sz="1800" i="1" smtClean="0"/>
          </a:p>
          <a:p>
            <a:endParaRPr lang="en-US" sz="1800" i="1"/>
          </a:p>
        </p:txBody>
      </p:sp>
      <p:pic>
        <p:nvPicPr>
          <p:cNvPr id="35841" name="Picture 1" descr="Image result for arhitekta Jelisaveta Nac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357694"/>
            <a:ext cx="2872685" cy="220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Image result for arhitekta Jelisaveta Nac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357694"/>
            <a:ext cx="29051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Jelisaveta Načić - Prva žena arhitekta među Srbima Radnicki-stanovi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928670"/>
            <a:ext cx="5929354" cy="318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sr-Latn-CS" sz="2000" b="1" smtClean="0"/>
              <a:t>Трг у Савамали </a:t>
            </a:r>
            <a:r>
              <a:rPr lang="sr-Latn-CS" sz="2000" smtClean="0"/>
              <a:t>испред зграде Београдске задруге </a:t>
            </a:r>
            <a:r>
              <a:rPr lang="sr-Cyrl-CS" sz="2000" smtClean="0"/>
              <a:t>Јелисавета је </a:t>
            </a:r>
            <a:r>
              <a:rPr lang="sr-Latn-CS" sz="2000" smtClean="0"/>
              <a:t>пројектовала </a:t>
            </a:r>
            <a:r>
              <a:rPr lang="sr-Latn-CS" sz="2000" b="1" smtClean="0"/>
              <a:t>1911.</a:t>
            </a:r>
            <a:r>
              <a:rPr lang="sr-Latn-CS" sz="2000" smtClean="0"/>
              <a:t> али он није реализован</a:t>
            </a:r>
            <a:r>
              <a:rPr lang="sr-Cyrl-CS" sz="2000" smtClean="0"/>
              <a:t>. </a:t>
            </a:r>
          </a:p>
          <a:p>
            <a:pPr algn="just"/>
            <a:r>
              <a:rPr lang="sr-Latn-CS" sz="2000" b="1" smtClean="0"/>
              <a:t>По нацртима Јелисавете Начић 1912. </a:t>
            </a:r>
            <a:r>
              <a:rPr lang="sr-Cyrl-CS" sz="2000" b="1" smtClean="0"/>
              <a:t>године </a:t>
            </a:r>
            <a:r>
              <a:rPr lang="sr-Latn-CS" sz="2000" smtClean="0"/>
              <a:t>је</a:t>
            </a:r>
            <a:r>
              <a:rPr lang="sr-Cyrl-CS" sz="2000" smtClean="0"/>
              <a:t> </a:t>
            </a:r>
            <a:r>
              <a:rPr lang="sr-Latn-CS" sz="2000" smtClean="0"/>
              <a:t>изграђена </a:t>
            </a:r>
            <a:r>
              <a:rPr lang="sr-Latn-CS" sz="2000" b="1" smtClean="0"/>
              <a:t>прва болница за </a:t>
            </a:r>
            <a:r>
              <a:rPr lang="sr-Cyrl-CS" sz="2000" b="1" smtClean="0"/>
              <a:t> туберкулозне </a:t>
            </a:r>
            <a:r>
              <a:rPr lang="sr-Latn-CS" sz="2000" b="1" smtClean="0"/>
              <a:t> болеснике, </a:t>
            </a:r>
            <a:r>
              <a:rPr lang="sr-Latn-CS" sz="2000" smtClean="0"/>
              <a:t>која се налазила на </a:t>
            </a:r>
            <a:r>
              <a:rPr lang="sr-Cyrl-CS" sz="2000" smtClean="0"/>
              <a:t>Врачару</a:t>
            </a:r>
            <a:r>
              <a:rPr lang="sr-Latn-CS" sz="2000" smtClean="0"/>
              <a:t>. Потреба за овако специјализованом болницом била је велика, пошто је у Београду од 1901. до 1910. у просеку годишње од туберкулозе умирало 500 људи. Зграда болнице је уништена у </a:t>
            </a:r>
            <a:r>
              <a:rPr lang="sr-Cyrl-CS" sz="2000" smtClean="0"/>
              <a:t>бомбордовању </a:t>
            </a:r>
            <a:r>
              <a:rPr lang="sr-Latn-CS" sz="2000" smtClean="0"/>
              <a:t>током Првог светског рата</a:t>
            </a:r>
            <a:r>
              <a:rPr lang="sr-Cyrl-CS" sz="2000" smtClean="0"/>
              <a:t>.</a:t>
            </a:r>
            <a:r>
              <a:rPr lang="ru-RU" sz="2000" smtClean="0"/>
              <a:t> </a:t>
            </a:r>
          </a:p>
          <a:p>
            <a:pPr>
              <a:buNone/>
            </a:pPr>
            <a:endParaRPr lang="sr-Cyrl-CS" sz="2000" smtClean="0"/>
          </a:p>
          <a:p>
            <a:endParaRPr lang="en-US" sz="2400" smtClean="0"/>
          </a:p>
          <a:p>
            <a:endParaRPr lang="en-US" sz="240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28596" y="2357430"/>
            <a:ext cx="82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Павиљон за</a:t>
            </a:r>
            <a:r>
              <a:rPr kumimoji="0" lang="sr-Cyrl-CS" b="0" i="1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туберкулозне болести,срушен 1919.године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Jelisaveta Načić - Prva žena arhitekta među Srbima Paviljon-za-tuberkulozne-bolesti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2857496"/>
            <a:ext cx="8422002" cy="362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b="1" dirty="0" smtClean="0"/>
              <a:t>	</a:t>
            </a:r>
            <a:r>
              <a:rPr lang="ru-RU" sz="4400" b="1" smtClean="0"/>
              <a:t>1911</a:t>
            </a:r>
            <a:r>
              <a:rPr lang="ru-RU" sz="4400" b="1" dirty="0" smtClean="0"/>
              <a:t>. године Јелисавета је пројектовала</a:t>
            </a:r>
            <a:r>
              <a:rPr lang="ru-RU" sz="4400" dirty="0" smtClean="0"/>
              <a:t> и </a:t>
            </a:r>
            <a:r>
              <a:rPr lang="ru-RU" sz="4400" b="1" dirty="0" smtClean="0"/>
              <a:t>прву кружну пећ и друга постројења за израду опеке,</a:t>
            </a:r>
            <a:r>
              <a:rPr lang="ru-RU" sz="4400" dirty="0" smtClean="0"/>
              <a:t>коју  је општина изградила у «Прокопу»,код земљаног мајдана,објекат  који је срушен је за време Првог светског рата.</a:t>
            </a:r>
          </a:p>
          <a:p>
            <a:pPr algn="just"/>
            <a:endParaRPr lang="ru-RU" sz="4400" b="1" smtClean="0"/>
          </a:p>
          <a:p>
            <a:pPr algn="just"/>
            <a:r>
              <a:rPr lang="ru-RU" sz="4400" b="1" smtClean="0"/>
              <a:t>Јелисавети је 1911</a:t>
            </a:r>
            <a:r>
              <a:rPr lang="ru-RU" sz="4400" b="1" dirty="0" smtClean="0"/>
              <a:t>. </a:t>
            </a:r>
            <a:r>
              <a:rPr lang="ru-RU" sz="4400" b="1" smtClean="0"/>
              <a:t>године поверена израда детаљног урбанистичког плана Теразија, </a:t>
            </a:r>
            <a:r>
              <a:rPr lang="ru-RU" sz="4400" smtClean="0"/>
              <a:t>разрада првонаграђеног </a:t>
            </a:r>
            <a:r>
              <a:rPr lang="ru-RU" sz="4400" dirty="0" smtClean="0"/>
              <a:t>конкурсног решења </a:t>
            </a:r>
            <a:r>
              <a:rPr lang="ru-RU" sz="4400" smtClean="0"/>
              <a:t>Веселина Лучића, и пројектовање  и уређење </a:t>
            </a:r>
            <a:r>
              <a:rPr lang="ru-RU" sz="4400" b="1" smtClean="0"/>
              <a:t>Теразијског </a:t>
            </a:r>
            <a:r>
              <a:rPr lang="ru-RU" sz="4400" b="1" dirty="0" smtClean="0"/>
              <a:t>платоа. </a:t>
            </a:r>
          </a:p>
          <a:p>
            <a:pPr algn="just"/>
            <a:r>
              <a:rPr lang="ru-RU" sz="4400" b="1" dirty="0" smtClean="0"/>
              <a:t>Теразије</a:t>
            </a:r>
            <a:r>
              <a:rPr lang="ru-RU" sz="4400" dirty="0" smtClean="0"/>
              <a:t> су тако добиле нов изглед с </a:t>
            </a:r>
            <a:r>
              <a:rPr lang="ru-RU" sz="4400" b="1" dirty="0" smtClean="0"/>
              <a:t>две коловозне траке </a:t>
            </a:r>
            <a:r>
              <a:rPr lang="ru-RU" sz="4400" dirty="0" smtClean="0"/>
              <a:t>калдрмисане дрвеном коцком, кружну </a:t>
            </a:r>
            <a:r>
              <a:rPr lang="ru-RU" sz="4400" b="1" dirty="0" smtClean="0"/>
              <a:t>ронделу </a:t>
            </a:r>
            <a:r>
              <a:rPr lang="ru-RU" sz="4400" dirty="0" smtClean="0"/>
              <a:t>и две </a:t>
            </a:r>
            <a:r>
              <a:rPr lang="ru-RU" sz="4400" b="1" dirty="0" smtClean="0"/>
              <a:t>бочне цветне </a:t>
            </a:r>
            <a:r>
              <a:rPr lang="ru-RU" sz="4400" b="1" smtClean="0"/>
              <a:t>алеје</a:t>
            </a:r>
            <a:r>
              <a:rPr lang="ru-RU" sz="4400" smtClean="0"/>
              <a:t>, ограде око </a:t>
            </a:r>
            <a:r>
              <a:rPr lang="ru-RU" sz="4400" b="1" smtClean="0"/>
              <a:t>скверова</a:t>
            </a:r>
            <a:r>
              <a:rPr lang="ru-RU" sz="4400" smtClean="0"/>
              <a:t> </a:t>
            </a:r>
            <a:r>
              <a:rPr lang="ru-RU" sz="4400" dirty="0" smtClean="0"/>
              <a:t>са гранитн</a:t>
            </a:r>
            <a:r>
              <a:rPr lang="sr-Cyrl-CS" sz="4400" dirty="0" smtClean="0"/>
              <a:t>о</a:t>
            </a:r>
            <a:r>
              <a:rPr lang="ru-RU" sz="4400" dirty="0" smtClean="0"/>
              <a:t>м соклом </a:t>
            </a:r>
            <a:r>
              <a:rPr lang="ru-RU" sz="4400" smtClean="0"/>
              <a:t>и постаментима </a:t>
            </a:r>
            <a:r>
              <a:rPr lang="ru-RU" sz="4400" dirty="0" smtClean="0"/>
              <a:t>са украсним деловима од ливеног гвожђа у слободним мотивима </a:t>
            </a:r>
            <a:r>
              <a:rPr lang="ru-RU" sz="4400" b="1" dirty="0" smtClean="0"/>
              <a:t>сецесије</a:t>
            </a:r>
            <a:r>
              <a:rPr lang="ru-RU" sz="4400" smtClean="0"/>
              <a:t>. Стабла </a:t>
            </a:r>
            <a:r>
              <a:rPr lang="ru-RU" sz="4400" dirty="0" smtClean="0"/>
              <a:t>старих кестенова су посечена </a:t>
            </a:r>
            <a:r>
              <a:rPr lang="sr-Cyrl-CS" sz="4400" dirty="0" smtClean="0"/>
              <a:t>и </a:t>
            </a:r>
            <a:r>
              <a:rPr lang="ru-RU" sz="4400" smtClean="0"/>
              <a:t>посађени  су јасенови.</a:t>
            </a:r>
            <a:endParaRPr lang="ru-RU" sz="4400" dirty="0" smtClean="0"/>
          </a:p>
          <a:p>
            <a:pPr algn="just"/>
            <a:r>
              <a:rPr lang="ru-RU" sz="4400" dirty="0" smtClean="0"/>
              <a:t>Решење Теразија с цветним алејама опстало је све до 1949</a:t>
            </a:r>
            <a:r>
              <a:rPr lang="ru-RU" sz="4400" smtClean="0"/>
              <a:t>. године, када је Теразијска чесма премештена у Топчидер, близу конака кнеза Милоша, где  ће остати све до </a:t>
            </a:r>
            <a:r>
              <a:rPr lang="ru-RU" sz="4400" b="1" smtClean="0"/>
              <a:t>1975. године </a:t>
            </a:r>
            <a:r>
              <a:rPr lang="ru-RU" sz="4400" smtClean="0"/>
              <a:t>кад  ће се, после нове реконструкције Теразија, вратити на Теразије, њено првобитно место </a:t>
            </a:r>
            <a:endParaRPr lang="ru-RU" sz="4400" dirty="0" smtClean="0"/>
          </a:p>
          <a:p>
            <a:pPr algn="just"/>
            <a:endParaRPr lang="ru-RU" sz="4400" b="1" dirty="0" smtClean="0"/>
          </a:p>
          <a:p>
            <a:pPr algn="just"/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C:\Documents and Settings\User\Desktop\MPNTR 2019 ,Ugovor 2.0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8929718" cy="57864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На Теразијама </a:t>
            </a:r>
            <a:r>
              <a:rPr lang="ru-RU" dirty="0" smtClean="0"/>
              <a:t>је било планирано и постављање </a:t>
            </a:r>
            <a:r>
              <a:rPr lang="ru-RU" b="1" dirty="0" smtClean="0"/>
              <a:t>фонтане </a:t>
            </a:r>
            <a:r>
              <a:rPr lang="ru-RU" dirty="0" smtClean="0"/>
              <a:t>с Мештровићевом статуом "Весник победе". Мештровић је ценио рад архитекте Јелисавете и с њом је сарађивао око израде пројекта за уређење Теразија и израдом фонтане</a:t>
            </a:r>
            <a:r>
              <a:rPr lang="ru-RU" smtClean="0"/>
              <a:t>.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Скулптура "Победника", </a:t>
            </a:r>
            <a:r>
              <a:rPr lang="ru-RU" dirty="0" smtClean="0"/>
              <a:t>део композиције планиране за постављање на Теразијском платоу, наишла је на ондашње противљење  да се статуа нагог мушкарца постави на градском тргу</a:t>
            </a:r>
            <a:r>
              <a:rPr lang="ru-RU" smtClean="0"/>
              <a:t>. </a:t>
            </a:r>
          </a:p>
          <a:p>
            <a:pPr algn="just">
              <a:buNone/>
            </a:pPr>
            <a:endParaRPr lang="ru-RU" smtClean="0"/>
          </a:p>
          <a:p>
            <a:pPr algn="just"/>
            <a:r>
              <a:rPr lang="ru-RU" smtClean="0"/>
              <a:t>Статуа </a:t>
            </a:r>
            <a:r>
              <a:rPr lang="ru-RU" dirty="0" smtClean="0"/>
              <a:t>је затим уместо на Теразијама, постављена на западном углу </a:t>
            </a:r>
            <a:r>
              <a:rPr lang="ru-RU" b="1" dirty="0" smtClean="0"/>
              <a:t>Београдске тврђаве у Горњем граду </a:t>
            </a:r>
            <a:r>
              <a:rPr lang="ru-RU" dirty="0" smtClean="0"/>
              <a:t>у част </a:t>
            </a:r>
            <a:r>
              <a:rPr lang="ru-RU" b="1" dirty="0" smtClean="0"/>
              <a:t>десетогодишњице пробоја Солунског фронта</a:t>
            </a:r>
            <a:r>
              <a:rPr lang="ru-RU" dirty="0" smtClean="0"/>
              <a:t>, </a:t>
            </a:r>
            <a:r>
              <a:rPr lang="ru-RU" b="1" dirty="0" smtClean="0"/>
              <a:t>8. октобра 1928. године </a:t>
            </a:r>
            <a:r>
              <a:rPr lang="ru-RU" dirty="0" smtClean="0"/>
              <a:t>и данас је познати симбол </a:t>
            </a:r>
            <a:r>
              <a:rPr lang="ru-RU" smtClean="0"/>
              <a:t>Београда.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72338"/>
          </a:xfrm>
        </p:spPr>
        <p:txBody>
          <a:bodyPr>
            <a:noAutofit/>
          </a:bodyPr>
          <a:lstStyle/>
          <a:p>
            <a:r>
              <a:rPr lang="ru-RU" sz="2400" b="1" smtClean="0"/>
              <a:t>Јелисавета </a:t>
            </a:r>
            <a:r>
              <a:rPr lang="ru-RU" sz="2400" smtClean="0"/>
              <a:t>је </a:t>
            </a:r>
            <a:r>
              <a:rPr lang="sr-Latn-CS" sz="2400" b="1" smtClean="0"/>
              <a:t>1912</a:t>
            </a:r>
            <a:r>
              <a:rPr lang="sr-Cyrl-CS" sz="2400" b="1" smtClean="0"/>
              <a:t>.г. </a:t>
            </a:r>
            <a:r>
              <a:rPr lang="ru-RU" sz="2400" smtClean="0"/>
              <a:t>пројектовала </a:t>
            </a:r>
            <a:r>
              <a:rPr lang="ru-RU" sz="2400" dirty="0" smtClean="0"/>
              <a:t>своје </a:t>
            </a:r>
            <a:r>
              <a:rPr lang="sr-Cyrl-CS" sz="2400" dirty="0" smtClean="0"/>
              <a:t>н</a:t>
            </a:r>
            <a:r>
              <a:rPr lang="sr-Latn-CS" sz="2400" dirty="0" smtClean="0"/>
              <a:t>ајзначајније дело из домена </a:t>
            </a:r>
            <a:r>
              <a:rPr lang="sr-Latn-CS" sz="2400" b="1" dirty="0" smtClean="0"/>
              <a:t>сакралне архитектуре</a:t>
            </a:r>
            <a:r>
              <a:rPr lang="sr-Cyrl-CS" sz="2400" dirty="0" smtClean="0"/>
              <a:t>,</a:t>
            </a:r>
            <a:r>
              <a:rPr lang="sr-Latn-CS" sz="2400" dirty="0" smtClean="0"/>
              <a:t> </a:t>
            </a:r>
            <a:r>
              <a:rPr lang="ru-RU" sz="2400" b="1" dirty="0" smtClean="0"/>
              <a:t>цркву Александра Невског на Дорћолу,</a:t>
            </a:r>
            <a:r>
              <a:rPr lang="ru-RU" sz="2400" dirty="0" smtClean="0"/>
              <a:t> на углу улица цара Душана и Француске.</a:t>
            </a:r>
            <a:r>
              <a:rPr lang="sr-Latn-CS" sz="2400" dirty="0"/>
              <a:t> </a:t>
            </a:r>
            <a:r>
              <a:rPr lang="ru-RU" sz="2400" dirty="0" smtClean="0"/>
              <a:t>Према пројекту Јелисавете Начић су 1912.г.</a:t>
            </a:r>
            <a:r>
              <a:rPr lang="ru-RU" sz="2400" b="1" dirty="0" smtClean="0"/>
              <a:t>започети радови на темељу</a:t>
            </a:r>
            <a:r>
              <a:rPr lang="ru-RU" sz="2400" dirty="0" smtClean="0"/>
              <a:t> </a:t>
            </a:r>
            <a:r>
              <a:rPr lang="ru-RU" sz="2400" b="1" dirty="0" smtClean="0"/>
              <a:t>цркве</a:t>
            </a:r>
            <a:r>
              <a:rPr lang="ru-RU" sz="2400" dirty="0" smtClean="0"/>
              <a:t> који су </a:t>
            </a:r>
            <a:r>
              <a:rPr lang="sr-Latn-CS" sz="2400" dirty="0" smtClean="0"/>
              <a:t>због </a:t>
            </a:r>
            <a:r>
              <a:rPr lang="sr-Latn-CS" sz="2400" dirty="0"/>
              <a:t>рата убрзо </a:t>
            </a:r>
            <a:r>
              <a:rPr lang="sr-Latn-CS" sz="2400" dirty="0" smtClean="0"/>
              <a:t>и прекинути</a:t>
            </a:r>
            <a:r>
              <a:rPr lang="sr-Latn-CS" sz="2400" dirty="0"/>
              <a:t>. </a:t>
            </a:r>
            <a:endParaRPr lang="ru-RU" sz="2400" dirty="0" smtClean="0"/>
          </a:p>
          <a:p>
            <a:r>
              <a:rPr lang="sr-Latn-CS" sz="2400" dirty="0" smtClean="0"/>
              <a:t>Изградња </a:t>
            </a:r>
            <a:r>
              <a:rPr lang="sr-Cyrl-CS" sz="2400" dirty="0" smtClean="0"/>
              <a:t>цркве </a:t>
            </a:r>
            <a:r>
              <a:rPr lang="sr-Latn-CS" sz="2400" dirty="0" smtClean="0"/>
              <a:t>је</a:t>
            </a:r>
            <a:r>
              <a:rPr lang="sr-Cyrl-CS" sz="2400" dirty="0" smtClean="0"/>
              <a:t> </a:t>
            </a:r>
            <a:r>
              <a:rPr lang="sr-Latn-CS" sz="2400" dirty="0" smtClean="0"/>
              <a:t>настављена </a:t>
            </a:r>
            <a:r>
              <a:rPr lang="sr-Cyrl-CS" sz="2400" dirty="0" smtClean="0"/>
              <a:t> 1927.г.</a:t>
            </a:r>
            <a:r>
              <a:rPr lang="sr-Latn-CS" sz="2400" dirty="0" smtClean="0"/>
              <a:t> </a:t>
            </a:r>
            <a:r>
              <a:rPr lang="sr-Cyrl-CS" sz="2400" dirty="0" smtClean="0"/>
              <a:t>,али по измењеном пројекту </a:t>
            </a:r>
            <a:r>
              <a:rPr lang="ru-RU" sz="2400" dirty="0" smtClean="0"/>
              <a:t>архитекте Петра Поповића и Василија Андросова. Од првобитног плана остао је </a:t>
            </a:r>
            <a:r>
              <a:rPr lang="ru-RU" sz="2400" b="1" dirty="0" smtClean="0"/>
              <a:t>»тролисни облик </a:t>
            </a:r>
            <a:r>
              <a:rPr lang="ru-RU" sz="2400" b="1" smtClean="0"/>
              <a:t>основе  цркве с  </a:t>
            </a:r>
            <a:r>
              <a:rPr lang="ru-RU" sz="2400" b="1" dirty="0" smtClean="0"/>
              <a:t>три апсиде... и једним кубетом изнад наоса</a:t>
            </a:r>
            <a:r>
              <a:rPr lang="ru-RU" sz="2400" b="1" smtClean="0"/>
              <a:t>». </a:t>
            </a:r>
          </a:p>
          <a:p>
            <a:r>
              <a:rPr lang="ru-RU" sz="2400" smtClean="0"/>
              <a:t>Грађевински радови  на цркви су  </a:t>
            </a:r>
            <a:r>
              <a:rPr lang="ru-RU" sz="2400" dirty="0" smtClean="0"/>
              <a:t>завршени 1929.године. </a:t>
            </a:r>
          </a:p>
          <a:p>
            <a:r>
              <a:rPr lang="ru-RU" sz="2400" b="1" dirty="0" smtClean="0"/>
              <a:t>Иконостас</a:t>
            </a:r>
            <a:r>
              <a:rPr lang="ru-RU" sz="2400" b="1" smtClean="0"/>
              <a:t>,  </a:t>
            </a:r>
            <a:r>
              <a:rPr lang="ru-RU" sz="2400" smtClean="0"/>
              <a:t>поклон </a:t>
            </a:r>
            <a:r>
              <a:rPr lang="ru-RU" sz="2400" dirty="0" smtClean="0"/>
              <a:t>Цркви светог Александра Невског, (предвиђен за задужбину Карађорђевића на Опленцу), је постављен 1930.године, између олтара и осталог дела цркве </a:t>
            </a:r>
            <a:r>
              <a:rPr lang="ru-RU" sz="2400" smtClean="0"/>
              <a:t>и украшен иконама по </a:t>
            </a:r>
            <a:r>
              <a:rPr lang="ru-RU" sz="2400" dirty="0" smtClean="0"/>
              <a:t>утврђеном реду </a:t>
            </a:r>
            <a:r>
              <a:rPr lang="ru-RU" sz="2400" smtClean="0"/>
              <a:t>и распореду.</a:t>
            </a:r>
            <a:endParaRPr lang="ru-RU" sz="2400" dirty="0" smtClean="0"/>
          </a:p>
          <a:p>
            <a:r>
              <a:rPr lang="ru-RU" sz="2400" dirty="0" smtClean="0"/>
              <a:t>У цркви се чувају  многе реликвије из </a:t>
            </a:r>
            <a:r>
              <a:rPr lang="en-US" sz="2400" dirty="0" smtClean="0"/>
              <a:t>XIX </a:t>
            </a:r>
            <a:r>
              <a:rPr lang="ru-RU" sz="2400" dirty="0" smtClean="0"/>
              <a:t>и </a:t>
            </a:r>
            <a:r>
              <a:rPr lang="en-US" sz="2400" dirty="0" smtClean="0"/>
              <a:t>XX </a:t>
            </a:r>
            <a:r>
              <a:rPr lang="ru-RU" sz="2400" dirty="0" smtClean="0"/>
              <a:t>века</a:t>
            </a:r>
            <a:r>
              <a:rPr lang="en-US" sz="2400" dirty="0" smtClean="0"/>
              <a:t> </a:t>
            </a:r>
            <a:r>
              <a:rPr lang="ru-RU" sz="2400" dirty="0" smtClean="0"/>
              <a:t>(иконе,култни предмети, књиге), као и велика слика с ликом светог Александра </a:t>
            </a:r>
            <a:r>
              <a:rPr lang="en-US" sz="2400" dirty="0" smtClean="0"/>
              <a:t> </a:t>
            </a:r>
            <a:r>
              <a:rPr lang="sr-Cyrl-CS" sz="2400" dirty="0" smtClean="0"/>
              <a:t>Н</a:t>
            </a:r>
            <a:r>
              <a:rPr lang="ru-RU" sz="2400" dirty="0" smtClean="0"/>
              <a:t>евског, дело великог пољског сликара Јана Матејка </a:t>
            </a:r>
            <a:r>
              <a:rPr lang="ru-RU" sz="2400" smtClean="0"/>
              <a:t>из 1891.год.    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88595"/>
          </a:xfrm>
        </p:spPr>
        <p:txBody>
          <a:bodyPr>
            <a:noAutofit/>
          </a:bodyPr>
          <a:lstStyle/>
          <a:p>
            <a:r>
              <a:rPr lang="sr-Cyrl-CS" sz="1800" i="1" smtClean="0"/>
              <a:t>Црква Александра Невског на углу улица  Цара Душана и Француске </a:t>
            </a:r>
            <a:endParaRPr lang="en-US" sz="18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endParaRPr lang="en-US"/>
          </a:p>
        </p:txBody>
      </p:sp>
      <p:pic>
        <p:nvPicPr>
          <p:cNvPr id="37890" name="Picture 2" descr="Image result for arhitekta Jelisaveta Nac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18805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Image result for arhitekta Jelisaveta Nac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08" y="857232"/>
            <a:ext cx="2428892" cy="267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mage result for arhitekta Jelisaveta Nac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857232"/>
            <a:ext cx="324067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Image result for arhitekta Jelisaveta Nac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42" y="4214818"/>
            <a:ext cx="29442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Image result for arhitekta Jelisaveta Nac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30426"/>
            <a:ext cx="2409826" cy="22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Image result for arhitekta Jelisaveta Nac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9536" y="4214818"/>
            <a:ext cx="31471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Једино сакрално остварење које је </a:t>
            </a:r>
            <a:r>
              <a:rPr lang="sr-Latn-CS" sz="2600" dirty="0" smtClean="0"/>
              <a:t>саграђен</a:t>
            </a:r>
            <a:r>
              <a:rPr lang="sr-Cyrl-CS" sz="2600" dirty="0" smtClean="0"/>
              <a:t>о </a:t>
            </a:r>
            <a:r>
              <a:rPr lang="ru-RU" sz="2600" b="1" dirty="0" smtClean="0"/>
              <a:t>у потпуности према пројекту Јелисавете Начић</a:t>
            </a:r>
            <a:r>
              <a:rPr lang="ru-RU" sz="2600" dirty="0" smtClean="0"/>
              <a:t>, </a:t>
            </a:r>
            <a:r>
              <a:rPr lang="sr-Cyrl-CS" sz="2600" dirty="0" smtClean="0"/>
              <a:t>и </a:t>
            </a:r>
            <a:r>
              <a:rPr lang="sr-Cyrl-CS" sz="2600" b="1" dirty="0" smtClean="0"/>
              <a:t>завршено 1913</a:t>
            </a:r>
            <a:r>
              <a:rPr lang="sr-Latn-CS" sz="2600" dirty="0" smtClean="0"/>
              <a:t>. </a:t>
            </a:r>
            <a:r>
              <a:rPr lang="sr-Cyrl-CS" sz="2600" dirty="0" smtClean="0"/>
              <a:t>г.године </a:t>
            </a:r>
            <a:r>
              <a:rPr lang="sr-Latn-CS" sz="2600" dirty="0" smtClean="0"/>
              <a:t>  </a:t>
            </a:r>
            <a:r>
              <a:rPr lang="sr-Cyrl-CS" sz="2600" dirty="0" smtClean="0"/>
              <a:t>је </a:t>
            </a:r>
            <a:r>
              <a:rPr lang="ru-RU" sz="2600" dirty="0" smtClean="0"/>
              <a:t>мала спомен </a:t>
            </a:r>
            <a:r>
              <a:rPr lang="ru-RU" sz="2600" b="1" dirty="0" smtClean="0"/>
              <a:t>црква у Штимљу на </a:t>
            </a:r>
            <a:r>
              <a:rPr lang="en-US" sz="2600" b="1" dirty="0" smtClean="0"/>
              <a:t>K</a:t>
            </a:r>
            <a:r>
              <a:rPr lang="ru-RU" sz="2600" b="1" dirty="0" smtClean="0"/>
              <a:t>осову </a:t>
            </a:r>
            <a:r>
              <a:rPr lang="sr-Latn-CS" sz="2600" b="1" dirty="0" smtClean="0"/>
              <a:t>посвећена </a:t>
            </a:r>
            <a:r>
              <a:rPr lang="sr-Cyrl-CS" sz="2600" b="1" dirty="0" smtClean="0"/>
              <a:t>св. Архангелу  Михаилу</a:t>
            </a:r>
            <a:r>
              <a:rPr lang="sr-Cyrl-CS" sz="2600" b="1" smtClean="0"/>
              <a:t>. </a:t>
            </a:r>
            <a:endParaRPr lang="sr-Cyrl-CS" sz="2600" b="1" dirty="0" smtClean="0"/>
          </a:p>
          <a:p>
            <a:r>
              <a:rPr lang="sr-Cyrl-CS" sz="2600" dirty="0" smtClean="0"/>
              <a:t>Црква </a:t>
            </a:r>
            <a:r>
              <a:rPr lang="ru-RU" sz="2600" dirty="0" smtClean="0"/>
              <a:t>је након оштећења 2004. године обновљена</a:t>
            </a:r>
            <a:r>
              <a:rPr lang="ru-RU" sz="2600" smtClean="0"/>
              <a:t>.</a:t>
            </a:r>
            <a:r>
              <a:rPr lang="sr-Latn-CS" sz="2600" smtClean="0"/>
              <a:t> </a:t>
            </a:r>
            <a:endParaRPr lang="sr-Cyrl-CS" sz="2600" dirty="0" smtClean="0"/>
          </a:p>
          <a:p>
            <a:r>
              <a:rPr lang="sr-Latn-CS" sz="2600" dirty="0" smtClean="0"/>
              <a:t>У јужном делу цркве налази се спомен-плоча, која представља посвету </a:t>
            </a:r>
            <a:r>
              <a:rPr lang="sr-Cyrl-CS" sz="2600" dirty="0" smtClean="0"/>
              <a:t>Јелисавете </a:t>
            </a:r>
            <a:r>
              <a:rPr lang="sr-Latn-CS" sz="2600" dirty="0" smtClean="0"/>
              <a:t>српским војсковођама </a:t>
            </a:r>
            <a:r>
              <a:rPr lang="sr-Cyrl-CS" sz="2600" dirty="0" smtClean="0"/>
              <a:t>,</a:t>
            </a:r>
            <a:r>
              <a:rPr lang="sr-Latn-CS" sz="2600" dirty="0" smtClean="0"/>
              <a:t>који су се борили на овим просторима</a:t>
            </a:r>
            <a:r>
              <a:rPr lang="ru-RU" sz="2600" dirty="0" smtClean="0"/>
              <a:t>, </a:t>
            </a:r>
            <a:r>
              <a:rPr lang="sr-Cyrl-CS" sz="2600" dirty="0" smtClean="0"/>
              <a:t>на којој пише:</a:t>
            </a:r>
          </a:p>
          <a:p>
            <a:pPr>
              <a:buNone/>
            </a:pPr>
            <a:r>
              <a:rPr lang="sr-Cyrl-CS" sz="2600" dirty="0" smtClean="0"/>
              <a:t>    </a:t>
            </a:r>
            <a:r>
              <a:rPr lang="sr-Cyrl-CS" sz="2600" i="1" dirty="0" smtClean="0"/>
              <a:t>„</a:t>
            </a:r>
            <a:r>
              <a:rPr lang="en-US" sz="2600" i="1" dirty="0" err="1" smtClean="0"/>
              <a:t>Спомен-плоча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осветницима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Косова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војводама</a:t>
            </a:r>
            <a:r>
              <a:rPr lang="en-US" sz="2600" i="1" dirty="0" smtClean="0"/>
              <a:t>  </a:t>
            </a:r>
            <a:r>
              <a:rPr lang="sr-Cyrl-CS" sz="2600" i="1" dirty="0" smtClean="0"/>
              <a:t>Радомиру Путнику, Живојину Мишићу,Глигору Соколовићу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слава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погинулима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за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Косово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архитекта</a:t>
            </a:r>
            <a:r>
              <a:rPr lang="en-US" sz="2600" i="1" dirty="0" smtClean="0"/>
              <a:t> г-</a:t>
            </a:r>
            <a:r>
              <a:rPr lang="en-US" sz="2600" i="1" dirty="0" err="1" smtClean="0"/>
              <a:t>ђица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Јелисавета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Начи</a:t>
            </a:r>
            <a:r>
              <a:rPr lang="sr-Cyrl-CS" sz="2600" i="1" dirty="0" smtClean="0"/>
              <a:t>ћ</a:t>
            </a:r>
            <a:r>
              <a:rPr lang="sr-Cyrl-CS" sz="2600" i="1" smtClean="0"/>
              <a:t>.</a:t>
            </a:r>
            <a:r>
              <a:rPr lang="sr-Cyrl-CS" sz="2600" smtClean="0"/>
              <a:t>“</a:t>
            </a:r>
            <a:r>
              <a:rPr lang="sr-Cyrl-CS" sz="2600" i="1" smtClean="0"/>
              <a:t> </a:t>
            </a:r>
          </a:p>
          <a:p>
            <a:r>
              <a:rPr lang="sr-Latn-CS" sz="2600" b="1" smtClean="0"/>
              <a:t>1913.</a:t>
            </a:r>
            <a:r>
              <a:rPr lang="sr-Cyrl-CS" sz="2600" b="1" smtClean="0"/>
              <a:t>године</a:t>
            </a:r>
            <a:r>
              <a:rPr lang="sr-Cyrl-CS" sz="2600" smtClean="0"/>
              <a:t>,</a:t>
            </a:r>
            <a:r>
              <a:rPr lang="sr-Latn-CS" sz="2600" smtClean="0"/>
              <a:t> на Теразијама </a:t>
            </a:r>
            <a:r>
              <a:rPr lang="sr-Cyrl-CS" sz="2600" smtClean="0"/>
              <a:t>је пројектовала и </a:t>
            </a:r>
            <a:r>
              <a:rPr lang="sr-Latn-CS" sz="2600" smtClean="0"/>
              <a:t>подигла славолук у част повратка српске војске из балканских ратова</a:t>
            </a:r>
            <a:r>
              <a:rPr lang="sr-Cyrl-CS" sz="2600" smtClean="0"/>
              <a:t>.</a:t>
            </a:r>
            <a:endParaRPr lang="sr-Cyrl-CS" sz="2600" i="1" smtClean="0"/>
          </a:p>
          <a:p>
            <a:r>
              <a:rPr lang="sr-Cyrl-CS" sz="2600" smtClean="0"/>
              <a:t>Период од </a:t>
            </a:r>
            <a:r>
              <a:rPr lang="en-US" sz="2600" b="1" smtClean="0"/>
              <a:t>1914. </a:t>
            </a:r>
            <a:r>
              <a:rPr lang="sr-Cyrl-CS" sz="2600" b="1" smtClean="0"/>
              <a:t>до</a:t>
            </a:r>
            <a:r>
              <a:rPr lang="en-US" sz="2600" b="1" smtClean="0"/>
              <a:t> 1916. </a:t>
            </a:r>
            <a:r>
              <a:rPr lang="sr-Cyrl-CS" sz="2600" b="1" smtClean="0"/>
              <a:t>го</a:t>
            </a:r>
            <a:r>
              <a:rPr lang="sr-Cyrl-CS" sz="2600" smtClean="0"/>
              <a:t>дине</a:t>
            </a:r>
            <a:r>
              <a:rPr lang="en-US" sz="2600" smtClean="0"/>
              <a:t>, </a:t>
            </a:r>
            <a:r>
              <a:rPr lang="sr-Cyrl-CS" sz="2600" smtClean="0"/>
              <a:t>Јелисавета </a:t>
            </a:r>
            <a:r>
              <a:rPr lang="en-US" sz="2600" smtClean="0"/>
              <a:t>je </a:t>
            </a:r>
            <a:r>
              <a:rPr lang="sr-Cyrl-CS" sz="2600" smtClean="0"/>
              <a:t>посветила раду на обнови оштећених зграда у Београду када је њена п</a:t>
            </a:r>
            <a:r>
              <a:rPr lang="sr-Latn-CS" sz="2600" smtClean="0"/>
              <a:t>лодна и успешна каријера прекинута када је интернирана у </a:t>
            </a:r>
            <a:r>
              <a:rPr lang="sr-Cyrl-CS" sz="2600" smtClean="0"/>
              <a:t>логор Нежидер у Мађарској.</a:t>
            </a:r>
          </a:p>
          <a:p>
            <a:r>
              <a:rPr lang="sr-Cyrl-CS" sz="2600" smtClean="0"/>
              <a:t>Јелисавета Начић ће у историји српске архитектуре остати упамћена по лепоти дела која је оставила и чињеници да је радом и упорношћу стално померала границе и била  у много чему прва.</a:t>
            </a:r>
          </a:p>
          <a:p>
            <a:endParaRPr lang="sr-Cyrl-CS" sz="2600" i="1" smtClean="0"/>
          </a:p>
          <a:p>
            <a:pPr>
              <a:buNone/>
            </a:pPr>
            <a:endParaRPr lang="sr-Cyrl-CS" sz="2600" i="1" smtClean="0"/>
          </a:p>
          <a:p>
            <a:pPr>
              <a:buNone/>
            </a:pPr>
            <a:endParaRPr lang="ru-RU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sr-Latn-CS" sz="2400" smtClean="0"/>
              <a:t>Свој друштвени и професионални ангажман остваривала </a:t>
            </a:r>
            <a:r>
              <a:rPr lang="sr-Cyrl-CS" sz="2400" smtClean="0"/>
              <a:t> </a:t>
            </a:r>
            <a:r>
              <a:rPr lang="sr-Latn-CS" sz="2400" smtClean="0"/>
              <a:t>је </a:t>
            </a:r>
            <a:r>
              <a:rPr lang="sr-Cyrl-CS" sz="2400" smtClean="0"/>
              <a:t>и </a:t>
            </a:r>
            <a:r>
              <a:rPr lang="sr-Latn-CS" sz="2400" smtClean="0"/>
              <a:t>кроз активност</a:t>
            </a:r>
            <a:r>
              <a:rPr lang="sr-Cyrl-CS" sz="2400" smtClean="0"/>
              <a:t>и</a:t>
            </a:r>
            <a:r>
              <a:rPr lang="sr-Latn-CS" sz="2400" smtClean="0"/>
              <a:t> у </a:t>
            </a:r>
            <a:r>
              <a:rPr lang="sr-Cyrl-CS" sz="2400" smtClean="0"/>
              <a:t> Удружењу српских инжењера и архитеката , </a:t>
            </a:r>
            <a:r>
              <a:rPr lang="sr-Latn-CS" sz="2400" smtClean="0"/>
              <a:t>чија је била чланица</a:t>
            </a:r>
            <a:r>
              <a:rPr lang="sr-Cyrl-CS" sz="2400" smtClean="0"/>
              <a:t>. </a:t>
            </a:r>
          </a:p>
          <a:p>
            <a:r>
              <a:rPr lang="sr-Cyrl-CS" sz="2400" smtClean="0"/>
              <a:t>Удружење српских инжењера је основано </a:t>
            </a:r>
            <a:r>
              <a:rPr lang="sr-Cyrl-CS" sz="2400" b="1" smtClean="0"/>
              <a:t>1891.године</a:t>
            </a:r>
            <a:r>
              <a:rPr lang="sr-Cyrl-CS" sz="2400" smtClean="0"/>
              <a:t>, у саставу </a:t>
            </a:r>
            <a:r>
              <a:rPr lang="en-US" sz="2400" smtClean="0"/>
              <a:t>„ТЕХНИЧАРСКЕ  </a:t>
            </a:r>
            <a:r>
              <a:rPr lang="sr-Cyrl-CS" sz="2400" smtClean="0"/>
              <a:t> </a:t>
            </a:r>
            <a:r>
              <a:rPr lang="en-US" sz="2400" smtClean="0"/>
              <a:t>ДРУЖИНЕ</a:t>
            </a:r>
            <a:r>
              <a:rPr lang="sr-Cyrl-CS" sz="2400" smtClean="0"/>
              <a:t> </a:t>
            </a:r>
            <a:r>
              <a:rPr lang="en-US" sz="2400" smtClean="0"/>
              <a:t>“</a:t>
            </a:r>
            <a:r>
              <a:rPr lang="sr-Cyrl-CS" sz="2400" smtClean="0"/>
              <a:t>, данашњег Савеза инжењера и техничара Србије.</a:t>
            </a:r>
          </a:p>
          <a:p>
            <a:r>
              <a:rPr lang="ru-RU" sz="2400" smtClean="0"/>
              <a:t>До Другог светског рата Јелисавета је  била и учесник манифестација, каква је  рецимо  била изложба уметница  </a:t>
            </a:r>
            <a:r>
              <a:rPr lang="ru-RU" sz="2400" b="1" smtClean="0"/>
              <a:t>Мале Антанте </a:t>
            </a:r>
            <a:r>
              <a:rPr lang="ru-RU" sz="2400" smtClean="0"/>
              <a:t>у павиљону "Цвијете Зузорић" </a:t>
            </a:r>
            <a:r>
              <a:rPr lang="ru-RU" sz="2400" b="1" smtClean="0"/>
              <a:t>1938.године</a:t>
            </a:r>
            <a:r>
              <a:rPr lang="ru-RU" sz="2400" smtClean="0"/>
              <a:t>, која ће наићи на велики одјек у градовима Љубљани,Загребу, Букурешту, Kлужу, Прагу, Братислави и Брну. </a:t>
            </a:r>
          </a:p>
          <a:p>
            <a:r>
              <a:rPr lang="sr-Cyrl-CS" sz="2400" smtClean="0"/>
              <a:t>Остаће упамћена и као прва жена која је прокрчила пут многим каснијим генерацијама жена градитеља.</a:t>
            </a:r>
            <a:endParaRPr lang="ru-RU" sz="2400" smtClean="0"/>
          </a:p>
          <a:p>
            <a:r>
              <a:rPr lang="sr-Latn-CS" sz="2400" b="1" smtClean="0"/>
              <a:t>У Београду постоји улица са именом</a:t>
            </a:r>
            <a:r>
              <a:rPr lang="sr-Cyrl-CS" sz="2400" smtClean="0"/>
              <a:t> Јелисавете Начић, </a:t>
            </a:r>
            <a:r>
              <a:rPr lang="sr-Latn-CS" sz="2400" smtClean="0"/>
              <a:t>непосредно</a:t>
            </a:r>
            <a:r>
              <a:rPr lang="sr-Cyrl-CS" sz="2400" smtClean="0"/>
              <a:t> </a:t>
            </a:r>
            <a:r>
              <a:rPr lang="sr-Latn-CS" sz="2400" b="1" smtClean="0"/>
              <a:t>код </a:t>
            </a:r>
            <a:r>
              <a:rPr lang="sr-Cyrl-CS" sz="2400" b="1" smtClean="0"/>
              <a:t> Бајлонове пијаце</a:t>
            </a:r>
            <a:r>
              <a:rPr lang="sr-Cyrl-CS" sz="2400" smtClean="0"/>
              <a:t>, у општини Стари град </a:t>
            </a:r>
            <a:r>
              <a:rPr lang="sr-Latn-CS" sz="2400" smtClean="0"/>
              <a:t>(бивша улица народног хероја</a:t>
            </a:r>
            <a:r>
              <a:rPr lang="sr-Cyrl-CS" sz="2400" smtClean="0"/>
              <a:t> Павла Папа</a:t>
            </a:r>
            <a:r>
              <a:rPr lang="sr-Latn-CS" sz="2400" smtClean="0"/>
              <a:t>)</a:t>
            </a:r>
            <a:r>
              <a:rPr lang="sr-Cyrl-CS" sz="2400" smtClean="0"/>
              <a:t>, која је </a:t>
            </a:r>
            <a:r>
              <a:rPr lang="sr-Latn-CS" sz="2400" smtClean="0"/>
              <a:t> </a:t>
            </a:r>
            <a:r>
              <a:rPr lang="sr-Cyrl-CS" sz="2400" smtClean="0"/>
              <a:t>близу </a:t>
            </a:r>
            <a:r>
              <a:rPr lang="sr-Latn-CS" sz="2400" smtClean="0"/>
              <a:t>зграде са раднички</a:t>
            </a:r>
            <a:r>
              <a:rPr lang="sr-Cyrl-CS" sz="2400" smtClean="0"/>
              <a:t>м</a:t>
            </a:r>
            <a:r>
              <a:rPr lang="sr-Latn-CS" sz="2400" smtClean="0"/>
              <a:t> становима које је пројектовала</a:t>
            </a:r>
            <a:r>
              <a:rPr lang="sr-Cyrl-CS" sz="2400" smtClean="0"/>
              <a:t>.</a:t>
            </a:r>
          </a:p>
          <a:p>
            <a:endParaRPr lang="ru-RU" sz="2400" smtClean="0"/>
          </a:p>
          <a:p>
            <a:endParaRPr lang="ru-RU" smtClean="0"/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143668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 Јелисавета Начић је рођена у Београду  </a:t>
            </a:r>
          </a:p>
          <a:p>
            <a:pPr>
              <a:buNone/>
            </a:pPr>
            <a:r>
              <a:rPr lang="ru-RU"/>
              <a:t> </a:t>
            </a:r>
            <a:r>
              <a:rPr lang="ru-RU" smtClean="0"/>
              <a:t>   </a:t>
            </a:r>
            <a:r>
              <a:rPr lang="sr-Cyrl-CS" smtClean="0"/>
              <a:t>31 децембра, </a:t>
            </a:r>
            <a:r>
              <a:rPr lang="ru-RU" smtClean="0"/>
              <a:t>1878. године, у породици имућног трговца на велико, Михаила С. Начића. </a:t>
            </a:r>
          </a:p>
          <a:p>
            <a:r>
              <a:rPr lang="ru-RU" smtClean="0"/>
              <a:t>Јелисаветина мајка, ћерка Јована Савића, управника Управе фондова, води порекло од породице Ичко,по женској линији.</a:t>
            </a:r>
            <a:endParaRPr lang="ru-RU" baseline="30000" smtClean="0"/>
          </a:p>
          <a:p>
            <a:r>
              <a:rPr lang="ru-RU" smtClean="0"/>
              <a:t>Породица Начић је имала имање на падини испод  данашњег хотела Москва и становала је у приземној кући у Влајковићевој број 9, (која је срушена). Поседовала је куће у Хиландарској улици </a:t>
            </a:r>
            <a:r>
              <a:rPr lang="sr-Cyrl-CS" smtClean="0"/>
              <a:t>и </a:t>
            </a:r>
            <a:r>
              <a:rPr lang="ru-RU" smtClean="0"/>
              <a:t>кочије које је  изнајмљивала за свечане краљевске догађаје.</a:t>
            </a:r>
            <a:endParaRPr lang="sr-Cyrl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00834"/>
          </a:xfrm>
        </p:spPr>
        <p:txBody>
          <a:bodyPr/>
          <a:lstStyle/>
          <a:p>
            <a:pPr>
              <a:buNone/>
            </a:pPr>
            <a:endParaRPr lang="sr-Cyrl-CS" i="1" smtClean="0"/>
          </a:p>
          <a:p>
            <a:pPr algn="ctr">
              <a:buNone/>
            </a:pPr>
            <a:endParaRPr lang="sr-Cyrl-CS" sz="1800" i="1" smtClean="0"/>
          </a:p>
          <a:p>
            <a:pPr algn="ctr">
              <a:buNone/>
            </a:pPr>
            <a:r>
              <a:rPr lang="sr-Cyrl-CS" sz="1800" i="1" smtClean="0"/>
              <a:t>Улица Јелисавете Начић у Београду</a:t>
            </a:r>
          </a:p>
          <a:p>
            <a:pPr>
              <a:buNone/>
            </a:pPr>
            <a:endParaRPr lang="en-US" sz="1800" smtClean="0"/>
          </a:p>
          <a:p>
            <a:pPr>
              <a:buNone/>
            </a:pPr>
            <a:endParaRPr lang="en-US"/>
          </a:p>
        </p:txBody>
      </p:sp>
      <p:pic>
        <p:nvPicPr>
          <p:cNvPr id="38914" name="Picture 2" descr="Image result for arhitekta Jelisaveta Nac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34670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Jelisaveta Načić - Prva žena arhitekta među Srbima Jelisaveta-Nacic-ul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2046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214446"/>
          </a:xfrm>
        </p:spPr>
        <p:txBody>
          <a:bodyPr/>
          <a:lstStyle/>
          <a:p>
            <a:r>
              <a:rPr lang="sr-Cyrl-CS" b="1" smtClean="0"/>
              <a:t>УМЕСТО ЗАКЉУЧКА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764386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smtClean="0"/>
              <a:t>	</a:t>
            </a:r>
            <a:r>
              <a:rPr lang="ru-RU" sz="4200" i="1" smtClean="0">
                <a:cs typeface="Times New Roman" pitchFamily="18" charset="0"/>
              </a:rPr>
              <a:t>Боградске општинске новине 	</a:t>
            </a:r>
            <a:r>
              <a:rPr lang="en-US" sz="4200" i="1" smtClean="0">
                <a:cs typeface="Times New Roman" pitchFamily="18" charset="0"/>
              </a:rPr>
              <a:t>,</a:t>
            </a:r>
            <a:r>
              <a:rPr lang="ru-RU" sz="4200" i="1" smtClean="0">
                <a:cs typeface="Times New Roman" pitchFamily="18" charset="0"/>
              </a:rPr>
              <a:t>бр.33 из 1910.године</a:t>
            </a:r>
            <a:r>
              <a:rPr lang="en-US" sz="4200" i="1" smtClean="0"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4200" i="1" smtClean="0">
                <a:cs typeface="Times New Roman" pitchFamily="18" charset="0"/>
              </a:rPr>
              <a:t>      </a:t>
            </a:r>
            <a:r>
              <a:rPr lang="ru-RU" sz="4200" i="1" smtClean="0">
                <a:cs typeface="Times New Roman" pitchFamily="18" charset="0"/>
              </a:rPr>
              <a:t>Из текста Јелисавета Начић :</a:t>
            </a:r>
            <a:endParaRPr lang="en-US" sz="4200" i="1" smtClean="0">
              <a:cs typeface="Times New Roman" pitchFamily="18" charset="0"/>
            </a:endParaRPr>
          </a:p>
          <a:p>
            <a:pPr>
              <a:buNone/>
            </a:pPr>
            <a:r>
              <a:rPr lang="en-US" sz="4200" i="1" smtClean="0">
                <a:cs typeface="Times New Roman" pitchFamily="18" charset="0"/>
              </a:rPr>
              <a:t>       </a:t>
            </a:r>
            <a:r>
              <a:rPr lang="ru-RU" sz="4200" i="1" smtClean="0">
                <a:cs typeface="Times New Roman" pitchFamily="18" charset="0"/>
              </a:rPr>
              <a:t>” О изложби о општем уређењу вароши у Берлину из 1910.године</a:t>
            </a:r>
            <a:r>
              <a:rPr lang="ru-RU" i="1" smtClean="0">
                <a:cs typeface="Times New Roman" pitchFamily="18" charset="0"/>
              </a:rPr>
              <a:t> ” </a:t>
            </a:r>
            <a:endParaRPr lang="en-US" i="1" smtClean="0">
              <a:cs typeface="Tahoma" pitchFamily="34" charset="0"/>
            </a:endParaRPr>
          </a:p>
          <a:p>
            <a:pPr>
              <a:buNone/>
            </a:pPr>
            <a:r>
              <a:rPr lang="en-US" sz="2400" i="1" smtClean="0">
                <a:cs typeface="Tahoma" pitchFamily="34" charset="0"/>
              </a:rPr>
              <a:t>	</a:t>
            </a:r>
            <a:r>
              <a:rPr lang="ru-RU" sz="4200" i="1" smtClean="0">
                <a:cs typeface="Times New Roman" pitchFamily="18" charset="0"/>
              </a:rPr>
              <a:t>” Све што један народ има најлепшег, најбољег и најсветлијег, све одакле се јасно може читати његова култура, његове особине и карактер, он уноси у свој културни, индустријски, економски и просветни центар – своју престоницу. </a:t>
            </a:r>
          </a:p>
          <a:p>
            <a:pPr>
              <a:buNone/>
            </a:pPr>
            <a:r>
              <a:rPr lang="ru-RU" sz="4200" i="1" smtClean="0">
                <a:cs typeface="Times New Roman" pitchFamily="18" charset="0"/>
              </a:rPr>
              <a:t>	Већина престоница и великих европских вароши, постале су оно што су,  само тиме што су од почетка биле центар,средиште и срце земље,где су се од самог њеног постанка у маси скупљали енергија и снага самог народа...</a:t>
            </a:r>
          </a:p>
          <a:p>
            <a:pPr>
              <a:buNone/>
            </a:pPr>
            <a:r>
              <a:rPr lang="ru-RU" sz="4200" i="1" smtClean="0">
                <a:cs typeface="Times New Roman" pitchFamily="18" charset="0"/>
              </a:rPr>
              <a:t>	Пролазећи кроз изложбу, човеку се чини да пролази кроз лепо уређене вароши и са жаљењем мора да констатује на ком ступњу лежимо ми са нашим Београдом</a:t>
            </a:r>
            <a:endParaRPr lang="en-US" sz="4200" i="1" smtClean="0">
              <a:cs typeface="Times New Roman" pitchFamily="18" charset="0"/>
            </a:endParaRPr>
          </a:p>
          <a:p>
            <a:pPr>
              <a:buNone/>
            </a:pPr>
            <a:r>
              <a:rPr lang="ru-RU" sz="4200" i="1" smtClean="0">
                <a:cs typeface="Times New Roman" pitchFamily="18" charset="0"/>
              </a:rPr>
              <a:t>	Kолико </a:t>
            </a:r>
            <a:r>
              <a:rPr lang="ru-RU" sz="4200" i="1" dirty="0" smtClean="0">
                <a:cs typeface="Times New Roman" pitchFamily="18" charset="0"/>
              </a:rPr>
              <a:t>је лепота природа дала Београду, а колико му је мало човек дао</a:t>
            </a:r>
            <a:r>
              <a:rPr lang="ru-RU" sz="4200" i="1" smtClean="0">
                <a:cs typeface="Times New Roman" pitchFamily="18" charset="0"/>
              </a:rPr>
              <a:t>. Kад </a:t>
            </a:r>
            <a:r>
              <a:rPr lang="ru-RU" sz="4200" i="1" dirty="0" smtClean="0">
                <a:cs typeface="Times New Roman" pitchFamily="18" charset="0"/>
              </a:rPr>
              <a:t>се пореди изглед садашњег Београда са изгледима појединих великих вароши, тек се може видети колико Београд ни мало не одговара једној вароши двадесетог века и пред како великим задатком стоји Београд, који са оваквим </a:t>
            </a:r>
            <a:r>
              <a:rPr lang="ru-RU" sz="4200" i="1" smtClean="0">
                <a:cs typeface="Times New Roman" pitchFamily="18" charset="0"/>
              </a:rPr>
              <a:t>својим уређењем какво </a:t>
            </a:r>
            <a:r>
              <a:rPr lang="ru-RU" sz="4200" i="1" dirty="0" smtClean="0">
                <a:cs typeface="Times New Roman" pitchFamily="18" charset="0"/>
              </a:rPr>
              <a:t>данас постоји, не одговара ни једној већој добро уређеној паланци европској, а не престоници</a:t>
            </a:r>
            <a:r>
              <a:rPr lang="ru-RU" sz="4200" i="1" smtClean="0"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200" i="1" smtClean="0">
                <a:cs typeface="Times New Roman" pitchFamily="18" charset="0"/>
              </a:rPr>
              <a:t>    	Но </a:t>
            </a:r>
            <a:r>
              <a:rPr lang="ru-RU" sz="4200" i="1" dirty="0" smtClean="0">
                <a:cs typeface="Times New Roman" pitchFamily="18" charset="0"/>
              </a:rPr>
              <a:t>за подизање једне вароши, поред заузимања општине, потребно је заузимање и појединаца, заузимање њених капиталиста, и појединих друштава. Главни фактор је новац – милиони – са којима смо ми тако сиромашни</a:t>
            </a:r>
            <a:r>
              <a:rPr lang="ru-RU" sz="4200" i="1" smtClean="0">
                <a:cs typeface="Times New Roman" pitchFamily="18" charset="0"/>
              </a:rPr>
              <a:t>.” </a:t>
            </a:r>
          </a:p>
          <a:p>
            <a:pPr>
              <a:buNone/>
            </a:pPr>
            <a:r>
              <a:rPr lang="ru-RU" sz="4200" i="1" smtClean="0">
                <a:cs typeface="Times New Roman" pitchFamily="18" charset="0"/>
              </a:rPr>
              <a:t>	. </a:t>
            </a:r>
          </a:p>
          <a:p>
            <a:pPr>
              <a:buNone/>
            </a:pPr>
            <a:r>
              <a:rPr lang="ru-RU" sz="4200" i="1" smtClean="0">
                <a:cs typeface="Times New Roman" pitchFamily="18" charset="0"/>
              </a:rPr>
              <a:t>						</a:t>
            </a:r>
          </a:p>
          <a:p>
            <a:pPr>
              <a:buNone/>
            </a:pPr>
            <a:endParaRPr lang="ru-RU" sz="42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i="1" smtClean="0">
                <a:latin typeface="Times New Roman" pitchFamily="18" charset="0"/>
                <a:cs typeface="Times New Roman" pitchFamily="18" charset="0"/>
              </a:rPr>
              <a:t>							</a:t>
            </a:r>
            <a:endParaRPr lang="en-US" sz="4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Cyrl-CS" sz="2000" b="1" smtClean="0"/>
          </a:p>
          <a:p>
            <a:pPr>
              <a:buNone/>
            </a:pPr>
            <a:r>
              <a:rPr lang="sr-Cyrl-CS" sz="5400" b="1" i="1" smtClean="0"/>
              <a:t>		</a:t>
            </a:r>
            <a:endParaRPr lang="en-US" sz="5400" b="1" i="1" smtClean="0"/>
          </a:p>
          <a:p>
            <a:pPr>
              <a:buNone/>
            </a:pPr>
            <a:endParaRPr lang="sr-Cyrl-CS" sz="5400" b="1" i="1" smtClean="0"/>
          </a:p>
          <a:p>
            <a:pPr algn="ctr">
              <a:buNone/>
            </a:pPr>
            <a:r>
              <a:rPr lang="sr-Cyrl-CS" sz="5400" b="1" i="1" smtClean="0"/>
              <a:t>ХВАЛА НА ПАЖЊИ</a:t>
            </a:r>
            <a:endParaRPr lang="en-US" sz="5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CS" smtClean="0"/>
              <a:t>Након положене матуре, као одличан ђак, Јелисаавета уписује  1896.године,студије на тек отвореном Архитектонском одсеку </a:t>
            </a:r>
            <a:r>
              <a:rPr lang="sr-Latn-CS" smtClean="0"/>
              <a:t>Техничк</a:t>
            </a:r>
            <a:r>
              <a:rPr lang="sr-Cyrl-CS" smtClean="0"/>
              <a:t>ог</a:t>
            </a:r>
            <a:r>
              <a:rPr lang="sr-Latn-CS" smtClean="0"/>
              <a:t> факултет</a:t>
            </a:r>
            <a:r>
              <a:rPr lang="sr-Cyrl-CS" smtClean="0"/>
              <a:t>а у  Београду. Оваква одлука била је прави подвиг за жену у малој Србији кр</a:t>
            </a:r>
            <a:r>
              <a:rPr lang="sr-Latn-CS" smtClean="0"/>
              <a:t>a</a:t>
            </a:r>
            <a:r>
              <a:rPr lang="sr-Cyrl-CS" smtClean="0"/>
              <a:t>ј</a:t>
            </a:r>
            <a:r>
              <a:rPr lang="sr-Latn-CS" smtClean="0"/>
              <a:t>e</a:t>
            </a:r>
            <a:r>
              <a:rPr lang="sr-Cyrl-CS" smtClean="0"/>
              <a:t>м Х</a:t>
            </a:r>
            <a:r>
              <a:rPr lang="sr-Latn-CS" smtClean="0"/>
              <a:t>IX </a:t>
            </a:r>
            <a:r>
              <a:rPr lang="sr-Cyrl-CS" smtClean="0"/>
              <a:t>века.</a:t>
            </a:r>
          </a:p>
          <a:p>
            <a:pPr algn="just"/>
            <a:r>
              <a:rPr lang="sr-Cyrl-CS" smtClean="0"/>
              <a:t>Одлука Јелисавете да упише факултет </a:t>
            </a:r>
            <a:r>
              <a:rPr lang="sr-Latn-CS" smtClean="0"/>
              <a:t>није наишла на разумевање и одобравање породице</a:t>
            </a:r>
            <a:r>
              <a:rPr lang="sr-Cyrl-CS" smtClean="0"/>
              <a:t>.</a:t>
            </a:r>
          </a:p>
          <a:p>
            <a:pPr algn="just"/>
            <a:r>
              <a:rPr lang="sr-Cyrl-CS" smtClean="0"/>
              <a:t>По упису на факултет Јелисавета је била </a:t>
            </a:r>
            <a:r>
              <a:rPr lang="sr-Latn-CS" smtClean="0"/>
              <a:t>прва </a:t>
            </a:r>
            <a:r>
              <a:rPr lang="sr-Cyrl-CS" smtClean="0"/>
              <a:t>жена </a:t>
            </a:r>
            <a:r>
              <a:rPr lang="sr-Latn-CS" smtClean="0"/>
              <a:t>студенткиња </a:t>
            </a:r>
            <a:r>
              <a:rPr lang="sr-Latn-CS"/>
              <a:t>архитектуре у првој уписаној генерацији </a:t>
            </a:r>
            <a:r>
              <a:rPr lang="sr-Latn-CS" smtClean="0"/>
              <a:t>студената</a:t>
            </a:r>
            <a:r>
              <a:rPr lang="sr-Cyrl-CS" smtClean="0"/>
              <a:t> Архитектонског одсека.</a:t>
            </a:r>
          </a:p>
          <a:p>
            <a:pPr algn="just"/>
            <a:r>
              <a:rPr lang="sr-Cyrl-CS" smtClean="0"/>
              <a:t>Као изузетно  вредан ђак, она је већ 1900. године, у својој двадесет и другој години, </a:t>
            </a:r>
            <a:r>
              <a:rPr lang="sr-Latn-CS" smtClean="0"/>
              <a:t>завршила студије</a:t>
            </a:r>
            <a:r>
              <a:rPr lang="sr-Cyrl-CS" smtClean="0"/>
              <a:t>, </a:t>
            </a:r>
            <a:r>
              <a:rPr lang="sr-Latn-CS" smtClean="0"/>
              <a:t>дипломирала</a:t>
            </a:r>
            <a:r>
              <a:rPr lang="sr-Cyrl-CS" smtClean="0"/>
              <a:t> и </a:t>
            </a:r>
            <a:r>
              <a:rPr lang="sr-Latn-CS" smtClean="0"/>
              <a:t>поста</a:t>
            </a:r>
            <a:r>
              <a:rPr lang="sr-Cyrl-CS" smtClean="0"/>
              <a:t>ла </a:t>
            </a:r>
            <a:r>
              <a:rPr lang="sr-Latn-CS" smtClean="0"/>
              <a:t>прва жена архитекта у Србији</a:t>
            </a:r>
            <a:r>
              <a:rPr lang="sr-Cyrl-CS" smtClean="0"/>
              <a:t>, у време када је само седам одсто жена у Србији било писмено и свега две стотине факултетски образованих људи (податци из 1855.г.)</a:t>
            </a:r>
            <a:r>
              <a:rPr lang="sr-Latn-CS" smtClean="0"/>
              <a:t> </a:t>
            </a:r>
            <a:endParaRPr lang="sr-Cyrl-C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>
            <a:normAutofit/>
          </a:bodyPr>
          <a:lstStyle/>
          <a:p>
            <a:r>
              <a:rPr lang="sr-Cyrl-CS" sz="2800" smtClean="0"/>
              <a:t>Занимљива је једна белешка објављена у београдском </a:t>
            </a:r>
            <a:r>
              <a:rPr lang="ru-RU" sz="2800" i="1" smtClean="0"/>
              <a:t>” </a:t>
            </a:r>
            <a:r>
              <a:rPr lang="sr-Cyrl-CS" sz="2800" smtClean="0"/>
              <a:t>Малом журналу</a:t>
            </a:r>
            <a:r>
              <a:rPr lang="ru-RU" sz="2800" i="1" smtClean="0"/>
              <a:t>” </a:t>
            </a:r>
            <a:r>
              <a:rPr lang="ru-RU" sz="2800" smtClean="0"/>
              <a:t>10.6.1900.године:</a:t>
            </a:r>
          </a:p>
          <a:p>
            <a:pPr>
              <a:buNone/>
            </a:pPr>
            <a:r>
              <a:rPr lang="ru-RU" sz="2800" i="1" smtClean="0"/>
              <a:t>	</a:t>
            </a:r>
            <a:r>
              <a:rPr lang="ru-RU" sz="2800" smtClean="0"/>
              <a:t>” Еманципација женскиња увек се шири.У почетку су женске  једва добиле право да слушају медицину. Затим су мало по мало добиле право да слушају право,па филозофију,а најпосле и техничке науке.</a:t>
            </a:r>
          </a:p>
          <a:p>
            <a:pPr>
              <a:buNone/>
            </a:pPr>
            <a:r>
              <a:rPr lang="ru-RU" sz="2800" smtClean="0"/>
              <a:t>	Ми смо Срби до сада имали само женске као лекаре и филозофе, али сад смо добили и архитекту једну госпођицу, која је ове године свршила технику и то одељење за архитектуру. Кандидата је било свега три и то два господина и једна госпођица, Јелисавета Начић.....честитамо г-ђици архитекти на њеном успеху желећи јој и даље успеха.</a:t>
            </a:r>
            <a:r>
              <a:rPr lang="ru-RU" sz="2800" i="1" smtClean="0"/>
              <a:t> ”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357214"/>
            <a:ext cx="9144000" cy="76438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sz="2400" smtClean="0"/>
              <a:t>	</a:t>
            </a:r>
          </a:p>
          <a:p>
            <a:pPr algn="just">
              <a:buNone/>
            </a:pPr>
            <a:r>
              <a:rPr lang="sr-Cyrl-CS" sz="2400" smtClean="0"/>
              <a:t>     По завршетку студија се </a:t>
            </a:r>
            <a:r>
              <a:rPr lang="sr-Latn-CS" sz="2400" smtClean="0"/>
              <a:t>суоч</a:t>
            </a:r>
            <a:r>
              <a:rPr lang="sr-Cyrl-CS" sz="2400" dirty="0" smtClean="0"/>
              <a:t>ава </a:t>
            </a:r>
            <a:r>
              <a:rPr lang="sr-Latn-CS" sz="2400" dirty="0" smtClean="0"/>
              <a:t> са проблемом родне дискриминације</a:t>
            </a:r>
            <a:r>
              <a:rPr lang="sr-Cyrl-CS" sz="2400" dirty="0" smtClean="0"/>
              <a:t>,</a:t>
            </a:r>
            <a:r>
              <a:rPr lang="sr-Latn-CS" sz="2400" dirty="0" smtClean="0"/>
              <a:t> као неколико деценија пре ње</a:t>
            </a:r>
            <a:r>
              <a:rPr lang="sr-Cyrl-CS" sz="2400" dirty="0" smtClean="0"/>
              <a:t> и </a:t>
            </a:r>
            <a:r>
              <a:rPr lang="sr-Latn-CS" sz="2400" dirty="0" smtClean="0"/>
              <a:t> прва српска лекарка</a:t>
            </a:r>
            <a:r>
              <a:rPr lang="sr-Cyrl-CS" sz="2400" dirty="0" smtClean="0"/>
              <a:t> у Србији</a:t>
            </a:r>
            <a:r>
              <a:rPr lang="sr-Latn-CS" sz="2400" dirty="0" smtClean="0"/>
              <a:t>, докторка </a:t>
            </a:r>
            <a:r>
              <a:rPr lang="sr-Cyrl-CS" sz="2400" dirty="0" smtClean="0"/>
              <a:t> </a:t>
            </a:r>
            <a:r>
              <a:rPr lang="sr-Cyrl-CS" sz="2400" smtClean="0"/>
              <a:t>Драга Љочић, јер је у Србији био </a:t>
            </a:r>
            <a:r>
              <a:rPr lang="sr-Cyrl-CS" sz="2400" dirty="0" smtClean="0"/>
              <a:t>на снази указ којим у државној служби : ...... </a:t>
            </a:r>
            <a:r>
              <a:rPr lang="en-US" sz="2400" dirty="0" smtClean="0"/>
              <a:t> </a:t>
            </a:r>
            <a:r>
              <a:rPr lang="sr-Cyrl-CS" sz="2400" dirty="0" smtClean="0"/>
              <a:t>”</a:t>
            </a:r>
            <a:r>
              <a:rPr lang="sr-Cyrl-CS" sz="2400" i="1" dirty="0" smtClean="0"/>
              <a:t>својство дејствителног чиновника не могу имати женска лица,</a:t>
            </a:r>
            <a:r>
              <a:rPr lang="en-US" sz="2400" i="1" dirty="0" smtClean="0"/>
              <a:t> </a:t>
            </a:r>
            <a:r>
              <a:rPr lang="sr-Cyrl-CS" sz="2400" i="1" dirty="0" smtClean="0"/>
              <a:t>већ само мушкарци и то они који су завршили војску.”</a:t>
            </a:r>
          </a:p>
          <a:p>
            <a:pPr algn="just"/>
            <a:r>
              <a:rPr lang="sr-Cyrl-CS" sz="2400" dirty="0" smtClean="0">
                <a:cs typeface="Times New Roman" pitchFamily="18" charset="0"/>
              </a:rPr>
              <a:t>Својом упорношћу је успела да се запосли одмах по завршетку студија 1900.г., </a:t>
            </a:r>
            <a:r>
              <a:rPr lang="sr-Cyrl-CS" sz="2400" b="1" dirty="0" smtClean="0">
                <a:cs typeface="Times New Roman" pitchFamily="18" charset="0"/>
              </a:rPr>
              <a:t>у државној управи -  </a:t>
            </a:r>
            <a:r>
              <a:rPr lang="sr-Cyrl-CS" sz="2400" b="1" dirty="0" smtClean="0"/>
              <a:t>Министарству грађевина</a:t>
            </a:r>
            <a:r>
              <a:rPr lang="sr-Cyrl-CS" sz="2400" dirty="0" smtClean="0"/>
              <a:t>, </a:t>
            </a:r>
            <a:r>
              <a:rPr lang="sr-Latn-CS" sz="2400" b="1" dirty="0" smtClean="0"/>
              <a:t>на месту цртач</a:t>
            </a:r>
            <a:r>
              <a:rPr lang="sr-Cyrl-CS" sz="2400" b="1" smtClean="0"/>
              <a:t>а-техничког приправника </a:t>
            </a:r>
            <a:r>
              <a:rPr lang="sr-Cyrl-CS" sz="2400" smtClean="0"/>
              <a:t>и </a:t>
            </a:r>
            <a:r>
              <a:rPr lang="sr-Cyrl-CS" sz="2400" smtClean="0">
                <a:cs typeface="Times New Roman" pitchFamily="18" charset="0"/>
              </a:rPr>
              <a:t>тако је постала </a:t>
            </a:r>
            <a:r>
              <a:rPr lang="sr-Cyrl-CS" sz="2400" dirty="0" smtClean="0">
                <a:cs typeface="Times New Roman" pitchFamily="18" charset="0"/>
              </a:rPr>
              <a:t>и прва жена </a:t>
            </a:r>
            <a:r>
              <a:rPr lang="sr-Cyrl-CS" sz="2400" b="1" dirty="0" smtClean="0">
                <a:cs typeface="Times New Roman" pitchFamily="18" charset="0"/>
              </a:rPr>
              <a:t>архитекта </a:t>
            </a:r>
            <a:r>
              <a:rPr lang="sr-Cyrl-CS" sz="2400" dirty="0" smtClean="0">
                <a:cs typeface="Times New Roman" pitchFamily="18" charset="0"/>
              </a:rPr>
              <a:t>запослена у Србији </a:t>
            </a:r>
            <a:r>
              <a:rPr lang="sr-Cyrl-CS" sz="2400" smtClean="0">
                <a:cs typeface="Times New Roman" pitchFamily="18" charset="0"/>
              </a:rPr>
              <a:t>тог времена.</a:t>
            </a:r>
            <a:r>
              <a:rPr lang="sr-Cyrl-CS" sz="2400" smtClean="0"/>
              <a:t>О</a:t>
            </a:r>
            <a:r>
              <a:rPr lang="sr-Latn-CS" sz="2400" dirty="0" smtClean="0"/>
              <a:t>ва позиција је</a:t>
            </a:r>
            <a:r>
              <a:rPr lang="sr-Cyrl-CS" sz="2400" dirty="0" smtClean="0"/>
              <a:t> </a:t>
            </a:r>
            <a:r>
              <a:rPr lang="sr-Latn-CS" sz="2400" dirty="0" smtClean="0"/>
              <a:t>била успех за једну високообразовану жену у Србији тога времена</a:t>
            </a:r>
            <a:r>
              <a:rPr lang="sr-Cyrl-CS" sz="2400" dirty="0" smtClean="0"/>
              <a:t>, али в</a:t>
            </a:r>
            <a:r>
              <a:rPr lang="sr-Latn-CS" sz="2400" dirty="0" smtClean="0"/>
              <a:t>иши положаји и напредовање у служби </a:t>
            </a:r>
            <a:r>
              <a:rPr lang="sr-Cyrl-CS" sz="2400" dirty="0" smtClean="0"/>
              <a:t>јој </a:t>
            </a:r>
            <a:r>
              <a:rPr lang="sr-Latn-CS" sz="2400" dirty="0" smtClean="0"/>
              <a:t>у почетку нису</a:t>
            </a:r>
            <a:r>
              <a:rPr lang="sr-Cyrl-CS" sz="2400" dirty="0" smtClean="0"/>
              <a:t> </a:t>
            </a:r>
            <a:r>
              <a:rPr lang="sr-Latn-CS" sz="2400" dirty="0" smtClean="0"/>
              <a:t>били доступни</a:t>
            </a:r>
            <a:r>
              <a:rPr lang="sr-Cyrl-CS" sz="2400" dirty="0" smtClean="0"/>
              <a:t>. </a:t>
            </a:r>
          </a:p>
          <a:p>
            <a:pPr algn="just"/>
            <a:r>
              <a:rPr lang="sr-Latn-CS" sz="2400" dirty="0" smtClean="0"/>
              <a:t>Јелисавета је успела да пробије </a:t>
            </a:r>
            <a:r>
              <a:rPr lang="sr-Cyrl-CS" sz="2400" smtClean="0"/>
              <a:t>и </a:t>
            </a:r>
            <a:r>
              <a:rPr lang="sr-Latn-CS" sz="2400" smtClean="0"/>
              <a:t>ту до тада</a:t>
            </a:r>
            <a:r>
              <a:rPr lang="sr-Cyrl-CS" sz="2400" smtClean="0"/>
              <a:t> </a:t>
            </a:r>
            <a:r>
              <a:rPr lang="sr-Latn-CS" sz="2400" smtClean="0"/>
              <a:t>непремостиву  баријеру</a:t>
            </a:r>
            <a:r>
              <a:rPr lang="sr-Cyrl-CS" sz="2400" dirty="0" smtClean="0"/>
              <a:t>,</a:t>
            </a:r>
            <a:r>
              <a:rPr lang="sr-Latn-CS" sz="2400" b="1" dirty="0" smtClean="0"/>
              <a:t> </a:t>
            </a:r>
            <a:r>
              <a:rPr lang="sr-Cyrl-CS" sz="2400" smtClean="0"/>
              <a:t>јер је </a:t>
            </a:r>
            <a:r>
              <a:rPr lang="sr-Cyrl-CS" sz="2400" dirty="0" smtClean="0"/>
              <a:t>п</a:t>
            </a:r>
            <a:r>
              <a:rPr lang="sr-Latn-CS" sz="2400" dirty="0" smtClean="0"/>
              <a:t>оложи</a:t>
            </a:r>
            <a:r>
              <a:rPr lang="sr-Cyrl-CS" sz="2400" dirty="0" smtClean="0"/>
              <a:t>ла  </a:t>
            </a:r>
            <a:r>
              <a:rPr lang="sr-Latn-CS" sz="2400" dirty="0" smtClean="0"/>
              <a:t> државни испит</a:t>
            </a:r>
            <a:r>
              <a:rPr lang="sr-Latn-CS" sz="2400" smtClean="0"/>
              <a:t>,</a:t>
            </a:r>
            <a:r>
              <a:rPr lang="sr-Cyrl-CS" sz="2400" smtClean="0"/>
              <a:t> 1902.године, запослила се у Инжењерско-архитектонском одсеку  Београдске  општине и 1903.г.изабрана од београдског општинског одбора за  </a:t>
            </a:r>
            <a:r>
              <a:rPr lang="sr-Cyrl-CS" sz="2400" b="1" smtClean="0"/>
              <a:t>општинског  архитекту </a:t>
            </a:r>
            <a:r>
              <a:rPr lang="sr-Cyrl-CS" sz="2400" smtClean="0"/>
              <a:t>где је радила до 1916.г..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00090"/>
            <a:ext cx="9144000" cy="757242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sr-Cyrl-CS" sz="3100" smtClean="0"/>
          </a:p>
          <a:p>
            <a:r>
              <a:rPr lang="sr-Cyrl-CS" sz="2600" smtClean="0"/>
              <a:t>Као </a:t>
            </a:r>
            <a:r>
              <a:rPr lang="sr-Cyrl-CS" sz="2600" dirty="0" smtClean="0"/>
              <a:t>архитекта и урбаниста Јелисавета Начић , је била активна  у различитим областима,иновативна, смела  и са великим успехом се бавила урбанизмом и пројектовањем  јавних и приватних </a:t>
            </a:r>
            <a:r>
              <a:rPr lang="sr-Cyrl-CS" sz="2600" smtClean="0"/>
              <a:t>објеката и реализацијом разрадом </a:t>
            </a:r>
            <a:r>
              <a:rPr lang="sr-Cyrl-CS" sz="2600" dirty="0" smtClean="0"/>
              <a:t>и пројеката других архитеката.</a:t>
            </a:r>
          </a:p>
          <a:p>
            <a:r>
              <a:rPr lang="sr-Cyrl-CS" sz="2600" i="1" smtClean="0">
                <a:cs typeface="Times New Roman" pitchFamily="18" charset="0"/>
              </a:rPr>
              <a:t>Она  је својим пројектима младима </a:t>
            </a:r>
            <a:r>
              <a:rPr lang="sr-Cyrl-CS" sz="2600" i="1" dirty="0" smtClean="0">
                <a:cs typeface="Times New Roman" pitchFamily="18" charset="0"/>
              </a:rPr>
              <a:t>даровала степениште на Калемегдану на којима исписују своје љубавне приче, ђацима школу, верницима цркве</a:t>
            </a:r>
            <a:r>
              <a:rPr lang="sr-Cyrl-CS" sz="2600" i="1" smtClean="0">
                <a:cs typeface="Times New Roman" pitchFamily="18" charset="0"/>
              </a:rPr>
              <a:t>, а породицама куће </a:t>
            </a:r>
            <a:r>
              <a:rPr lang="sr-Cyrl-CS" sz="2600" i="1" dirty="0" smtClean="0">
                <a:cs typeface="Times New Roman" pitchFamily="18" charset="0"/>
              </a:rPr>
              <a:t>за становање.</a:t>
            </a:r>
          </a:p>
          <a:p>
            <a:r>
              <a:rPr lang="sr-Cyrl-CS" sz="2600" smtClean="0"/>
              <a:t>Успешно </a:t>
            </a:r>
            <a:r>
              <a:rPr lang="sr-Cyrl-CS" sz="2600" smtClean="0">
                <a:cs typeface="Times New Roman" pitchFamily="18" charset="0"/>
              </a:rPr>
              <a:t> је </a:t>
            </a:r>
            <a:r>
              <a:rPr lang="sr-Cyrl-CS" sz="2600" smtClean="0"/>
              <a:t>пројектовала и </a:t>
            </a:r>
            <a:r>
              <a:rPr lang="sr-Latn-CS" sz="2600" smtClean="0"/>
              <a:t>р</a:t>
            </a:r>
            <a:r>
              <a:rPr lang="sr-Cyrl-CS" sz="2600" smtClean="0"/>
              <a:t>е</a:t>
            </a:r>
            <a:r>
              <a:rPr lang="sr-Latn-CS" sz="2600" smtClean="0"/>
              <a:t>ализовала више</a:t>
            </a:r>
            <a:r>
              <a:rPr lang="sr-Cyrl-CS" sz="2600" smtClean="0"/>
              <a:t> објеката у Београду у току свог професионалног рада, </a:t>
            </a:r>
            <a:r>
              <a:rPr lang="sr-Cyrl-CS" sz="2600" smtClean="0">
                <a:cs typeface="Times New Roman" pitchFamily="18" charset="0"/>
              </a:rPr>
              <a:t>који и данас  одушу  безвременским духом .</a:t>
            </a:r>
          </a:p>
          <a:p>
            <a:r>
              <a:rPr lang="sr-Cyrl-CS" sz="2600" smtClean="0"/>
              <a:t>Радећи </a:t>
            </a:r>
            <a:r>
              <a:rPr lang="sr-Cyrl-CS" sz="2600" dirty="0" smtClean="0"/>
              <a:t>као архитекта  у Београдској општини,</a:t>
            </a:r>
            <a:r>
              <a:rPr lang="en-US" sz="2600" dirty="0" smtClean="0"/>
              <a:t> </a:t>
            </a:r>
            <a:r>
              <a:rPr lang="sr-Cyrl-CS" sz="2600" dirty="0" smtClean="0"/>
              <a:t>Јелисаветина п</a:t>
            </a:r>
            <a:r>
              <a:rPr lang="sr-Latn-CS" sz="2600" dirty="0"/>
              <a:t>лодна и успешна каријера </a:t>
            </a:r>
            <a:r>
              <a:rPr lang="sr-Latn-CS" sz="2600" dirty="0" smtClean="0"/>
              <a:t>је</a:t>
            </a:r>
            <a:r>
              <a:rPr lang="sr-Cyrl-CS" sz="2600" dirty="0" smtClean="0"/>
              <a:t> </a:t>
            </a:r>
            <a:r>
              <a:rPr lang="sr-Latn-CS" sz="2600" dirty="0" smtClean="0"/>
              <a:t>прекинута </a:t>
            </a:r>
            <a:r>
              <a:rPr lang="sr-Latn-CS" sz="2600" dirty="0"/>
              <a:t> </a:t>
            </a:r>
            <a:r>
              <a:rPr lang="sr-Cyrl-CS" sz="2600" dirty="0" smtClean="0"/>
              <a:t>1916.године </a:t>
            </a:r>
            <a:r>
              <a:rPr lang="sr-Latn-CS" sz="2600" dirty="0" smtClean="0"/>
              <a:t>када </a:t>
            </a:r>
            <a:r>
              <a:rPr lang="sr-Latn-CS" sz="2600" dirty="0"/>
              <a:t>је интернирана у </a:t>
            </a:r>
            <a:r>
              <a:rPr lang="sr-Cyrl-CS" sz="2600" dirty="0" smtClean="0"/>
              <a:t> у логор Нежидер у Мађарској,</a:t>
            </a:r>
            <a:r>
              <a:rPr lang="sr-Latn-CS" sz="2600" dirty="0"/>
              <a:t> јер је </a:t>
            </a:r>
            <a:r>
              <a:rPr lang="sr-Latn-CS" sz="2600" dirty="0" smtClean="0"/>
              <a:t>1913.</a:t>
            </a:r>
            <a:r>
              <a:rPr lang="sr-Cyrl-CS" sz="2600" dirty="0" smtClean="0"/>
              <a:t>године</a:t>
            </a:r>
            <a:r>
              <a:rPr lang="sr-Cyrl-CS" sz="2600" smtClean="0"/>
              <a:t>,</a:t>
            </a:r>
            <a:r>
              <a:rPr lang="sr-Latn-CS" sz="2600" smtClean="0"/>
              <a:t> </a:t>
            </a:r>
            <a:r>
              <a:rPr lang="sr-Cyrl-CS" sz="2600" smtClean="0"/>
              <a:t>пројектовала и </a:t>
            </a:r>
            <a:r>
              <a:rPr lang="sr-Latn-CS" sz="2600" smtClean="0"/>
              <a:t>подигла славолук на </a:t>
            </a:r>
            <a:r>
              <a:rPr lang="sr-Latn-CS" sz="2600"/>
              <a:t>Теразијама </a:t>
            </a:r>
            <a:r>
              <a:rPr lang="sr-Latn-CS" sz="2600" smtClean="0"/>
              <a:t>у </a:t>
            </a:r>
            <a:r>
              <a:rPr lang="sr-Latn-CS" sz="2600" dirty="0"/>
              <a:t>част повратка српске војске из балканских ратова на коме је </a:t>
            </a:r>
            <a:r>
              <a:rPr lang="sr-Latn-CS" sz="2600" dirty="0" smtClean="0"/>
              <a:t>писало</a:t>
            </a:r>
            <a:r>
              <a:rPr lang="sr-Cyrl-CS" sz="2600" smtClean="0"/>
              <a:t>:</a:t>
            </a:r>
            <a:r>
              <a:rPr lang="sr-Latn-CS" sz="2600" smtClean="0"/>
              <a:t> </a:t>
            </a:r>
            <a:r>
              <a:rPr lang="sr-Cyrl-CS" sz="2600" smtClean="0"/>
              <a:t> </a:t>
            </a:r>
            <a:r>
              <a:rPr lang="sr-Latn-CS" sz="2600" smtClean="0"/>
              <a:t>“</a:t>
            </a:r>
            <a:r>
              <a:rPr lang="sr-Latn-CS" sz="2600" i="1" dirty="0"/>
              <a:t>Има још неослобођених Срба</a:t>
            </a:r>
            <a:r>
              <a:rPr lang="sr-Latn-CS" sz="2600" i="1" dirty="0" smtClean="0"/>
              <a:t>”</a:t>
            </a:r>
            <a:r>
              <a:rPr lang="sr-Cyrl-CS" sz="2600" i="1" smtClean="0"/>
              <a:t>.  </a:t>
            </a:r>
            <a:r>
              <a:rPr lang="sr-Cyrl-CS" sz="2600" smtClean="0"/>
              <a:t>Реченица </a:t>
            </a:r>
            <a:r>
              <a:rPr lang="sr-Cyrl-CS" sz="2600" dirty="0" smtClean="0"/>
              <a:t>се односила на Србе који су </a:t>
            </a:r>
            <a:r>
              <a:rPr lang="sr-Cyrl-CS" sz="2600" smtClean="0"/>
              <a:t>после балканских </a:t>
            </a:r>
            <a:r>
              <a:rPr lang="sr-Cyrl-CS" sz="2600" dirty="0" smtClean="0"/>
              <a:t>ратова још увек били </a:t>
            </a:r>
            <a:r>
              <a:rPr lang="sr-Cyrl-CS" sz="2600" smtClean="0"/>
              <a:t>под јармом окупатора.</a:t>
            </a:r>
            <a:endParaRPr lang="sr-Cyrl-CS" sz="2600" b="1" dirty="0" smtClean="0"/>
          </a:p>
          <a:p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735809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Cyrl-CS" dirty="0" smtClean="0"/>
              <a:t>Доласком у  логор  Нежидер у Мађарској,</a:t>
            </a:r>
            <a:r>
              <a:rPr lang="sr-Latn-CS" dirty="0" smtClean="0"/>
              <a:t> 191</a:t>
            </a:r>
            <a:r>
              <a:rPr lang="sr-Cyrl-CS" dirty="0" smtClean="0"/>
              <a:t>6</a:t>
            </a:r>
            <a:r>
              <a:rPr lang="sr-Latn-CS" dirty="0" smtClean="0"/>
              <a:t>.</a:t>
            </a:r>
            <a:r>
              <a:rPr lang="sr-Cyrl-CS" dirty="0" smtClean="0"/>
              <a:t>године</a:t>
            </a:r>
            <a:r>
              <a:rPr lang="sr-Cyrl-CS" smtClean="0"/>
              <a:t>, (логор за српску елиту) </a:t>
            </a:r>
            <a:r>
              <a:rPr lang="sr-Latn-CS" smtClean="0"/>
              <a:t>Јелисавета </a:t>
            </a:r>
            <a:r>
              <a:rPr lang="sr-Cyrl-CS" smtClean="0"/>
              <a:t> </a:t>
            </a:r>
            <a:r>
              <a:rPr lang="sr-Cyrl-CS" dirty="0" smtClean="0"/>
              <a:t>је </a:t>
            </a:r>
            <a:r>
              <a:rPr lang="sr-Latn-CS" dirty="0" smtClean="0"/>
              <a:t>упознала </a:t>
            </a:r>
            <a:r>
              <a:rPr lang="sr-Cyrl-CS" dirty="0" smtClean="0"/>
              <a:t>великог албанског </a:t>
            </a:r>
            <a:r>
              <a:rPr lang="sr-Latn-CS" dirty="0" smtClean="0"/>
              <a:t>интелектуалца </a:t>
            </a:r>
            <a:r>
              <a:rPr lang="sr-Cyrl-CS" dirty="0" smtClean="0"/>
              <a:t> </a:t>
            </a:r>
            <a:r>
              <a:rPr lang="sr-Cyrl-CS" smtClean="0"/>
              <a:t>и патриоту,песника ,професора Луку Лукаја, (рођеног у Скопљу,1880г.), који је Филолошки факултет завршио у Бечу. Јелисавета се венчала са Луком </a:t>
            </a:r>
            <a:r>
              <a:rPr lang="sr-Latn-CS" smtClean="0"/>
              <a:t>1917. </a:t>
            </a:r>
            <a:r>
              <a:rPr lang="sr-Cyrl-CS" smtClean="0"/>
              <a:t>године у логору </a:t>
            </a:r>
            <a:r>
              <a:rPr lang="sr-Latn-CS" smtClean="0"/>
              <a:t>и </a:t>
            </a:r>
            <a:r>
              <a:rPr lang="sr-Cyrl-CS" smtClean="0"/>
              <a:t>родила ћерку  </a:t>
            </a:r>
            <a:r>
              <a:rPr lang="sr-Latn-CS" smtClean="0"/>
              <a:t>Лу</a:t>
            </a:r>
            <a:r>
              <a:rPr lang="sr-Cyrl-CS" smtClean="0"/>
              <a:t>цију.</a:t>
            </a:r>
            <a:endParaRPr lang="sr-Cyrl-CS" dirty="0" smtClean="0"/>
          </a:p>
          <a:p>
            <a:pPr algn="just"/>
            <a:r>
              <a:rPr lang="sr-Cyrl-CS" smtClean="0"/>
              <a:t>Пред крај рата 1918.г. на интервенцију Лукајевог ујака, бискупа из Трста, породица излази из логора и одлази у Београд где су  </a:t>
            </a:r>
            <a:r>
              <a:rPr lang="sr-Latn-CS" smtClean="0"/>
              <a:t>кратко живел</a:t>
            </a:r>
            <a:r>
              <a:rPr lang="sr-Cyrl-CS" smtClean="0"/>
              <a:t>и</a:t>
            </a:r>
            <a:r>
              <a:rPr lang="sr-Latn-CS" smtClean="0"/>
              <a:t> </a:t>
            </a:r>
            <a:r>
              <a:rPr lang="sr-Cyrl-CS" smtClean="0"/>
              <a:t>(две године) и где се Јелисавета запослила,као архитекта. Пошто није била </a:t>
            </a:r>
            <a:r>
              <a:rPr lang="sr-Cyrl-CS" dirty="0" smtClean="0"/>
              <a:t>прихваћена </a:t>
            </a:r>
            <a:r>
              <a:rPr lang="sr-Cyrl-CS" smtClean="0"/>
              <a:t>у друштву </a:t>
            </a:r>
            <a:r>
              <a:rPr lang="sr-Cyrl-CS" dirty="0" smtClean="0"/>
              <a:t>због свог брака са албанцем</a:t>
            </a:r>
            <a:r>
              <a:rPr lang="sr-Cyrl-CS" smtClean="0"/>
              <a:t>, са породицом се </a:t>
            </a:r>
            <a:r>
              <a:rPr lang="sr-Latn-CS" smtClean="0"/>
              <a:t>преселил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smtClean="0"/>
              <a:t> </a:t>
            </a:r>
            <a:r>
              <a:rPr lang="sr-Cyrl-CS" smtClean="0"/>
              <a:t>Скадар</a:t>
            </a:r>
            <a:r>
              <a:rPr lang="sr-Latn-CS" smtClean="0"/>
              <a:t>, </a:t>
            </a:r>
            <a:r>
              <a:rPr lang="sr-Cyrl-CS" smtClean="0"/>
              <a:t>где је </a:t>
            </a:r>
            <a:r>
              <a:rPr lang="sr-Latn-CS" smtClean="0"/>
              <a:t>Лукај </a:t>
            </a:r>
            <a:r>
              <a:rPr lang="sr-Cyrl-CS" smtClean="0"/>
              <a:t>једно време </a:t>
            </a:r>
            <a:r>
              <a:rPr lang="sr-Latn-CS" smtClean="0"/>
              <a:t>био</a:t>
            </a:r>
            <a:r>
              <a:rPr lang="sr-Cyrl-CS" smtClean="0"/>
              <a:t> и </a:t>
            </a:r>
            <a:r>
              <a:rPr lang="sr-Latn-CS" smtClean="0"/>
              <a:t>министар у влади Есад Паше</a:t>
            </a:r>
            <a:r>
              <a:rPr lang="sr-Cyrl-CS" smtClean="0"/>
              <a:t>.</a:t>
            </a:r>
            <a:endParaRPr lang="sr-Cyrl-CS" dirty="0" smtClean="0"/>
          </a:p>
          <a:p>
            <a:pPr algn="just"/>
            <a:r>
              <a:rPr lang="sr-Cyrl-CS" smtClean="0"/>
              <a:t>По избијању грађанског рата, породица се сели </a:t>
            </a:r>
            <a:r>
              <a:rPr lang="sr-Latn-CS" smtClean="0"/>
              <a:t> у</a:t>
            </a:r>
            <a:r>
              <a:rPr lang="sr-Latn-CS" dirty="0" smtClean="0"/>
              <a:t> </a:t>
            </a:r>
            <a:r>
              <a:rPr lang="sr-Cyrl-CS" smtClean="0"/>
              <a:t> Дубровник </a:t>
            </a:r>
            <a:r>
              <a:rPr lang="sr-Latn-CS" smtClean="0"/>
              <a:t>1923.</a:t>
            </a:r>
            <a:r>
              <a:rPr lang="sr-Cyrl-CS" smtClean="0"/>
              <a:t> г</a:t>
            </a:r>
            <a:r>
              <a:rPr lang="sr-Latn-CS" smtClean="0"/>
              <a:t>одине</a:t>
            </a:r>
            <a:r>
              <a:rPr lang="sr-Cyrl-CS" smtClean="0"/>
              <a:t>, </a:t>
            </a:r>
            <a:r>
              <a:rPr lang="sr-Cyrl-CS" dirty="0" smtClean="0"/>
              <a:t>где се трајно настањује</a:t>
            </a:r>
            <a:r>
              <a:rPr lang="sr-Cyrl-CS" smtClean="0"/>
              <a:t>. Лукај је за живота био активан, учествовао је, између осталог и на Мировној конференцији у Паризу, написао је први српско-албански речник објављен у Београду 1935.године, али је услед  слабог здравља умро 1947.г. у Дубровнику, где је сахрањен  на гробљу Бониново.</a:t>
            </a:r>
            <a:endParaRPr lang="sr-Cyrl-CS" dirty="0" smtClean="0"/>
          </a:p>
          <a:p>
            <a:pPr algn="just"/>
            <a:r>
              <a:rPr lang="sr-Cyrl-CS" smtClean="0"/>
              <a:t>Јелисавета се удајом </a:t>
            </a:r>
            <a:r>
              <a:rPr lang="sr-Latn-CS" smtClean="0"/>
              <a:t>одрекла своје </a:t>
            </a:r>
            <a:r>
              <a:rPr lang="sr-Cyrl-CS" smtClean="0"/>
              <a:t>професионалне </a:t>
            </a:r>
            <a:r>
              <a:rPr lang="sr-Latn-CS" smtClean="0"/>
              <a:t>каријере</a:t>
            </a:r>
            <a:r>
              <a:rPr lang="sr-Cyrl-CS" smtClean="0"/>
              <a:t> до </a:t>
            </a:r>
            <a:r>
              <a:rPr lang="sr-Cyrl-CS" dirty="0" smtClean="0"/>
              <a:t>краја </a:t>
            </a:r>
            <a:r>
              <a:rPr lang="sr-Cyrl-CS" smtClean="0"/>
              <a:t>свог живота и остала је да живи у </a:t>
            </a:r>
            <a:r>
              <a:rPr lang="sr-Cyrl-CS" dirty="0" smtClean="0"/>
              <a:t>Дубровнику са </a:t>
            </a:r>
            <a:r>
              <a:rPr lang="sr-Cyrl-CS" smtClean="0"/>
              <a:t>ћерком Луцијом и унуком Мартином .</a:t>
            </a:r>
            <a:endParaRPr lang="sr-Cyrl-C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86908" cy="6858000"/>
          </a:xfrm>
        </p:spPr>
        <p:txBody>
          <a:bodyPr>
            <a:noAutofit/>
          </a:bodyPr>
          <a:lstStyle/>
          <a:p>
            <a:r>
              <a:rPr lang="sr-Cyrl-CS" sz="2400" smtClean="0"/>
              <a:t>У току свог рада у Београду , Јелисавета је била велики пријатељ са Иваном Мештровићем, једним од најпознатијих вајара и архитеката тог времена, а к</a:t>
            </a:r>
            <a:r>
              <a:rPr lang="en-US" sz="2400" smtClean="0"/>
              <a:t>ao </a:t>
            </a:r>
            <a:r>
              <a:rPr lang="sr-Cyrl-CS" sz="2400" smtClean="0"/>
              <a:t>резултат те сарадње, никли су Теразијска чесма и симбол Београда-Победник, који је вајан у атељеу у школи Краљ Петар Први.</a:t>
            </a:r>
            <a:endParaRPr lang="en-US" sz="2400" smtClean="0"/>
          </a:p>
          <a:p>
            <a:r>
              <a:rPr lang="sr-Cyrl-CS" sz="2400" smtClean="0"/>
              <a:t>Била је </a:t>
            </a:r>
            <a:r>
              <a:rPr lang="sr-Latn-CS" sz="2400" smtClean="0"/>
              <a:t>пријатељ</a:t>
            </a:r>
            <a:r>
              <a:rPr lang="sr-Cyrl-CS" sz="2400" smtClean="0"/>
              <a:t> и Димитрија Туцовића, али своје </a:t>
            </a:r>
            <a:r>
              <a:rPr lang="sr-Latn-CS" sz="2400" smtClean="0"/>
              <a:t>политичке ставове није </a:t>
            </a:r>
            <a:r>
              <a:rPr lang="sr-Cyrl-CS" sz="2400" smtClean="0"/>
              <a:t>никад </a:t>
            </a:r>
            <a:r>
              <a:rPr lang="sr-Latn-CS" sz="2400" smtClean="0"/>
              <a:t>јавно износила</a:t>
            </a:r>
            <a:r>
              <a:rPr lang="sr-Cyrl-CS" sz="2400" smtClean="0"/>
              <a:t>.</a:t>
            </a:r>
            <a:endParaRPr lang="en-US" sz="2400" smtClean="0"/>
          </a:p>
          <a:p>
            <a:r>
              <a:rPr lang="ru-RU" sz="2400" smtClean="0"/>
              <a:t>Данас се може рећи и да је била  њена велика  заслуга, што су жене тог времена  у све већем броју долазиле на значајне дужности у многим стручним институцијама, министарствима, општинама, техничким службама,  пројектантским   бироима и асистирале  чувеним српским градитељима тога доба.</a:t>
            </a:r>
          </a:p>
          <a:p>
            <a:r>
              <a:rPr lang="ru-RU" sz="2400" smtClean="0"/>
              <a:t>После Другог светског рата, на иницијативу Савеза архитеката Југославије,</a:t>
            </a:r>
            <a:r>
              <a:rPr lang="sr-Cyrl-CS" sz="2400" smtClean="0"/>
              <a:t>дат је предлог да се Јелисавети </a:t>
            </a:r>
            <a:r>
              <a:rPr lang="ru-RU" sz="2400" smtClean="0"/>
              <a:t> додели  пензија, признање  за њен рад као архитекте и родољуба.</a:t>
            </a:r>
            <a:r>
              <a:rPr lang="sr-Latn-CS" sz="2400" smtClean="0"/>
              <a:t> </a:t>
            </a:r>
            <a:r>
              <a:rPr lang="sr-Cyrl-CS" sz="2400" smtClean="0"/>
              <a:t>(По појединим </a:t>
            </a:r>
            <a:r>
              <a:rPr lang="sr-Latn-CS" sz="2400" smtClean="0"/>
              <a:t>изворима њена молба за пензију је </a:t>
            </a:r>
            <a:r>
              <a:rPr lang="sr-Cyrl-CS" sz="2400" smtClean="0"/>
              <a:t>била </a:t>
            </a:r>
            <a:r>
              <a:rPr lang="sr-Latn-CS" sz="2400" smtClean="0"/>
              <a:t>одбијена</a:t>
            </a:r>
            <a:r>
              <a:rPr lang="sr-Cyrl-CS" sz="2400" smtClean="0"/>
              <a:t>).</a:t>
            </a:r>
            <a:endParaRPr lang="ru-RU" sz="2400" smtClean="0"/>
          </a:p>
          <a:p>
            <a:r>
              <a:rPr lang="sr-Cyrl-CS" sz="2400" smtClean="0"/>
              <a:t>Јелисавета Начић, је </a:t>
            </a:r>
            <a:r>
              <a:rPr lang="ru-RU" sz="2400" smtClean="0"/>
              <a:t>преминула </a:t>
            </a:r>
            <a:r>
              <a:rPr lang="sr-Latn-CS" sz="2400" smtClean="0"/>
              <a:t>у Дубровнику 6. маја 1955. године</a:t>
            </a:r>
            <a:r>
              <a:rPr lang="sr-Cyrl-CS" sz="2400" smtClean="0"/>
              <a:t>, </a:t>
            </a:r>
            <a:r>
              <a:rPr lang="ru-RU" sz="2400" smtClean="0"/>
              <a:t>где је и сахрањена</a:t>
            </a:r>
            <a:r>
              <a:rPr lang="sr-Cyrl-CS" sz="2400" smtClean="0"/>
              <a:t>  на гробљу Бониново.</a:t>
            </a:r>
            <a:endParaRPr lang="ru-RU" sz="2400" smtClean="0"/>
          </a:p>
          <a:p>
            <a:pPr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1876</Words>
  <Application>Microsoft Office PowerPoint</Application>
  <PresentationFormat>On-screen Show (4:3)</PresentationFormat>
  <Paragraphs>137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Office Theme</vt:lpstr>
      <vt:lpstr> ЈЕЛИСАВЕТА НАЧИЋ-ПРВА ЖЕНА АРХИТЕКТА У СРБИЈИ“ 1878 -1955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Ограда савског степеништа на Калемегдану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Црква Александра Невског на углу улица  Цара Душана и Француске </vt:lpstr>
      <vt:lpstr>PowerPoint Presentation</vt:lpstr>
      <vt:lpstr>PowerPoint Presentation</vt:lpstr>
      <vt:lpstr>PowerPoint Presentation</vt:lpstr>
      <vt:lpstr>УМЕСТО ЗАКЉУЧКА</vt:lpstr>
      <vt:lpstr>`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ЈЕЛИСАВЕТА НАЧИЋ</dc:title>
  <dc:creator>Rastko</dc:creator>
  <cp:lastModifiedBy>SITS</cp:lastModifiedBy>
  <cp:revision>404</cp:revision>
  <dcterms:created xsi:type="dcterms:W3CDTF">2020-02-22T09:09:50Z</dcterms:created>
  <dcterms:modified xsi:type="dcterms:W3CDTF">2020-03-05T09:06:00Z</dcterms:modified>
</cp:coreProperties>
</file>